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525" r:id="rId3"/>
    <p:sldId id="531" r:id="rId4"/>
    <p:sldId id="533" r:id="rId5"/>
    <p:sldId id="534" r:id="rId6"/>
    <p:sldId id="535" r:id="rId7"/>
    <p:sldId id="536" r:id="rId8"/>
    <p:sldId id="537" r:id="rId9"/>
    <p:sldId id="538" r:id="rId10"/>
    <p:sldId id="539" r:id="rId11"/>
    <p:sldId id="540" r:id="rId12"/>
    <p:sldId id="541" r:id="rId13"/>
    <p:sldId id="542" r:id="rId14"/>
    <p:sldId id="543" r:id="rId15"/>
    <p:sldId id="544" r:id="rId16"/>
    <p:sldId id="545" r:id="rId17"/>
    <p:sldId id="546" r:id="rId18"/>
    <p:sldId id="547" r:id="rId19"/>
    <p:sldId id="548" r:id="rId20"/>
    <p:sldId id="549" r:id="rId21"/>
    <p:sldId id="550" r:id="rId22"/>
    <p:sldId id="552" r:id="rId23"/>
    <p:sldId id="553" r:id="rId24"/>
    <p:sldId id="554" r:id="rId25"/>
    <p:sldId id="556" r:id="rId26"/>
    <p:sldId id="558" r:id="rId27"/>
    <p:sldId id="559" r:id="rId28"/>
    <p:sldId id="560" r:id="rId29"/>
    <p:sldId id="561" r:id="rId30"/>
    <p:sldId id="562" r:id="rId31"/>
    <p:sldId id="563" r:id="rId32"/>
    <p:sldId id="564" r:id="rId33"/>
    <p:sldId id="565" r:id="rId34"/>
    <p:sldId id="566" r:id="rId35"/>
    <p:sldId id="567" r:id="rId36"/>
    <p:sldId id="568" r:id="rId37"/>
    <p:sldId id="569" r:id="rId38"/>
    <p:sldId id="570" r:id="rId39"/>
    <p:sldId id="573" r:id="rId40"/>
    <p:sldId id="574" r:id="rId41"/>
    <p:sldId id="575" r:id="rId42"/>
    <p:sldId id="576" r:id="rId43"/>
    <p:sldId id="577" r:id="rId44"/>
    <p:sldId id="578" r:id="rId45"/>
    <p:sldId id="579" r:id="rId46"/>
    <p:sldId id="580" r:id="rId47"/>
    <p:sldId id="581" r:id="rId48"/>
    <p:sldId id="582" r:id="rId49"/>
    <p:sldId id="583" r:id="rId50"/>
    <p:sldId id="585" r:id="rId51"/>
    <p:sldId id="586" r:id="rId52"/>
    <p:sldId id="588" r:id="rId53"/>
    <p:sldId id="589" r:id="rId54"/>
    <p:sldId id="595" r:id="rId55"/>
    <p:sldId id="596" r:id="rId56"/>
    <p:sldId id="597" r:id="rId57"/>
    <p:sldId id="598" r:id="rId58"/>
    <p:sldId id="599" r:id="rId59"/>
    <p:sldId id="601" r:id="rId60"/>
    <p:sldId id="603" r:id="rId61"/>
    <p:sldId id="604" r:id="rId62"/>
    <p:sldId id="607" r:id="rId63"/>
    <p:sldId id="608" r:id="rId64"/>
    <p:sldId id="609" r:id="rId65"/>
    <p:sldId id="610" r:id="rId66"/>
    <p:sldId id="611" r:id="rId67"/>
    <p:sldId id="612" r:id="rId68"/>
    <p:sldId id="613" r:id="rId69"/>
    <p:sldId id="304" r:id="rId70"/>
    <p:sldId id="305" r:id="rId71"/>
    <p:sldId id="307" r:id="rId72"/>
    <p:sldId id="308" r:id="rId73"/>
    <p:sldId id="346" r:id="rId74"/>
    <p:sldId id="403" r:id="rId75"/>
    <p:sldId id="467" r:id="rId7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05" d="100"/>
          <a:sy n="105" d="100"/>
        </p:scale>
        <p:origin x="1716" y="114"/>
      </p:cViewPr>
      <p:guideLst>
        <p:guide orient="horz" pos="2160"/>
        <p:guide pos="2880"/>
      </p:guideLst>
    </p:cSldViewPr>
  </p:slideViewPr>
  <p:outlineViewPr>
    <p:cViewPr>
      <p:scale>
        <a:sx n="33" d="100"/>
        <a:sy n="33" d="100"/>
      </p:scale>
      <p:origin x="0" y="185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E5931-4FCA-4BA4-9CB4-7CBFF4F8A583}" type="doc">
      <dgm:prSet loTypeId="urn:microsoft.com/office/officeart/2005/8/layout/hierarchy1" loCatId="hierarchy" qsTypeId="urn:microsoft.com/office/officeart/2005/8/quickstyle/3d2" qsCatId="3D" csTypeId="urn:microsoft.com/office/officeart/2005/8/colors/accent3_2" csCatId="accent3" phldr="1"/>
      <dgm:spPr/>
      <dgm:t>
        <a:bodyPr/>
        <a:lstStyle/>
        <a:p>
          <a:endParaRPr lang="uk-UA"/>
        </a:p>
      </dgm:t>
    </dgm:pt>
    <dgm:pt modelId="{314C88BD-D678-4483-A348-7D38330677CE}">
      <dgm:prSet phldrT="[Текст]" custT="1"/>
      <dgm:spPr/>
      <dgm:t>
        <a:bodyPr/>
        <a:lstStyle/>
        <a:p>
          <a:r>
            <a:rPr lang="kk-KZ" sz="4000" b="1" i="1" noProof="0" dirty="0" smtClean="0">
              <a:latin typeface="Times New Roman" pitchFamily="18" charset="0"/>
              <a:cs typeface="Times New Roman" pitchFamily="18" charset="0"/>
            </a:rPr>
            <a:t>Цитоз</a:t>
          </a:r>
          <a:r>
            <a:rPr lang="kk-KZ" sz="2400" b="1" i="1" noProof="0" dirty="0" smtClean="0">
              <a:latin typeface="Times New Roman" pitchFamily="18" charset="0"/>
              <a:cs typeface="Times New Roman" pitchFamily="18" charset="0"/>
            </a:rPr>
            <a:t> </a:t>
          </a:r>
          <a:endParaRPr lang="kk-KZ" sz="2400" b="1" i="1" noProof="0" dirty="0">
            <a:latin typeface="Times New Roman" pitchFamily="18" charset="0"/>
            <a:cs typeface="Times New Roman" pitchFamily="18" charset="0"/>
          </a:endParaRPr>
        </a:p>
      </dgm:t>
    </dgm:pt>
    <dgm:pt modelId="{D127CBB0-DC60-42BE-9779-D728311A7F8F}" type="parTrans" cxnId="{3C80F05A-455C-4C4E-A5C1-103B08A78D2F}">
      <dgm:prSet/>
      <dgm:spPr/>
      <dgm:t>
        <a:bodyPr/>
        <a:lstStyle/>
        <a:p>
          <a:endParaRPr lang="uk-UA" sz="2400" b="1" i="1">
            <a:latin typeface="Times New Roman" pitchFamily="18" charset="0"/>
            <a:cs typeface="Times New Roman" pitchFamily="18" charset="0"/>
          </a:endParaRPr>
        </a:p>
      </dgm:t>
    </dgm:pt>
    <dgm:pt modelId="{18C7C69A-6CA7-4E45-AFE2-461742AE1692}" type="sibTrans" cxnId="{3C80F05A-455C-4C4E-A5C1-103B08A78D2F}">
      <dgm:prSet/>
      <dgm:spPr/>
      <dgm:t>
        <a:bodyPr/>
        <a:lstStyle/>
        <a:p>
          <a:endParaRPr lang="uk-UA" sz="2400" b="1" i="1">
            <a:latin typeface="Times New Roman" pitchFamily="18" charset="0"/>
            <a:cs typeface="Times New Roman" pitchFamily="18" charset="0"/>
          </a:endParaRPr>
        </a:p>
      </dgm:t>
    </dgm:pt>
    <dgm:pt modelId="{26BB2A90-01A1-4736-952C-E138BD9087E4}">
      <dgm:prSet phldrT="[Текст]" custT="1"/>
      <dgm:spPr/>
      <dgm:t>
        <a:bodyPr/>
        <a:lstStyle/>
        <a:p>
          <a:r>
            <a:rPr lang="kk-KZ" sz="2400" b="1" i="1" noProof="0" dirty="0" smtClean="0">
              <a:latin typeface="Times New Roman" pitchFamily="18" charset="0"/>
              <a:cs typeface="Times New Roman" pitchFamily="18" charset="0"/>
            </a:rPr>
            <a:t>Эндоцитоз </a:t>
          </a:r>
          <a:endParaRPr lang="kk-KZ" sz="2400" b="1" i="1" noProof="0" dirty="0">
            <a:latin typeface="Times New Roman" pitchFamily="18" charset="0"/>
            <a:cs typeface="Times New Roman" pitchFamily="18" charset="0"/>
          </a:endParaRPr>
        </a:p>
      </dgm:t>
    </dgm:pt>
    <dgm:pt modelId="{A083F031-2932-4B0C-BF68-B68E1616F941}" type="parTrans" cxnId="{F5C3145A-FCB7-4B91-9AEA-91944386400B}">
      <dgm:prSet/>
      <dgm:spPr/>
      <dgm:t>
        <a:bodyPr/>
        <a:lstStyle/>
        <a:p>
          <a:endParaRPr lang="uk-UA" sz="2400" b="1" i="1">
            <a:latin typeface="Times New Roman" pitchFamily="18" charset="0"/>
            <a:cs typeface="Times New Roman" pitchFamily="18" charset="0"/>
          </a:endParaRPr>
        </a:p>
      </dgm:t>
    </dgm:pt>
    <dgm:pt modelId="{E2768C3C-6ECE-4982-BAC5-1F052B92A913}" type="sibTrans" cxnId="{F5C3145A-FCB7-4B91-9AEA-91944386400B}">
      <dgm:prSet/>
      <dgm:spPr/>
      <dgm:t>
        <a:bodyPr/>
        <a:lstStyle/>
        <a:p>
          <a:endParaRPr lang="uk-UA" sz="2400" b="1" i="1">
            <a:latin typeface="Times New Roman" pitchFamily="18" charset="0"/>
            <a:cs typeface="Times New Roman" pitchFamily="18" charset="0"/>
          </a:endParaRPr>
        </a:p>
      </dgm:t>
    </dgm:pt>
    <dgm:pt modelId="{5A717945-4A79-49D5-BA81-32A4E44253A5}">
      <dgm:prSet phldrT="[Текст]" custT="1"/>
      <dgm:spPr/>
      <dgm:t>
        <a:bodyPr/>
        <a:lstStyle/>
        <a:p>
          <a:r>
            <a:rPr lang="uk-UA" sz="2400" b="1" i="1" dirty="0" smtClean="0">
              <a:latin typeface="Times New Roman" pitchFamily="18" charset="0"/>
              <a:cs typeface="Times New Roman" pitchFamily="18" charset="0"/>
            </a:rPr>
            <a:t>Фагоцитоз </a:t>
          </a:r>
          <a:endParaRPr lang="uk-UA" sz="2400" b="1" i="1" dirty="0">
            <a:latin typeface="Times New Roman" pitchFamily="18" charset="0"/>
            <a:cs typeface="Times New Roman" pitchFamily="18" charset="0"/>
          </a:endParaRPr>
        </a:p>
      </dgm:t>
    </dgm:pt>
    <dgm:pt modelId="{1875C92E-780B-4CE8-8020-97C53C888093}" type="parTrans" cxnId="{BD496991-AD73-4017-B67F-F62B65A3BD68}">
      <dgm:prSet/>
      <dgm:spPr/>
      <dgm:t>
        <a:bodyPr/>
        <a:lstStyle/>
        <a:p>
          <a:endParaRPr lang="uk-UA" sz="2400" b="1" i="1">
            <a:latin typeface="Times New Roman" pitchFamily="18" charset="0"/>
            <a:cs typeface="Times New Roman" pitchFamily="18" charset="0"/>
          </a:endParaRPr>
        </a:p>
      </dgm:t>
    </dgm:pt>
    <dgm:pt modelId="{4D3C56ED-0814-4A04-9868-7A7C7CD84B73}" type="sibTrans" cxnId="{BD496991-AD73-4017-B67F-F62B65A3BD68}">
      <dgm:prSet/>
      <dgm:spPr/>
      <dgm:t>
        <a:bodyPr/>
        <a:lstStyle/>
        <a:p>
          <a:endParaRPr lang="uk-UA" sz="2400" b="1" i="1">
            <a:latin typeface="Times New Roman" pitchFamily="18" charset="0"/>
            <a:cs typeface="Times New Roman" pitchFamily="18" charset="0"/>
          </a:endParaRPr>
        </a:p>
      </dgm:t>
    </dgm:pt>
    <dgm:pt modelId="{6ED4177D-B9AC-47DC-AF35-3B31533764F1}">
      <dgm:prSet phldrT="[Текст]" custT="1"/>
      <dgm:spPr/>
      <dgm:t>
        <a:bodyPr/>
        <a:lstStyle/>
        <a:p>
          <a:r>
            <a:rPr lang="kk-KZ" sz="2400" b="1" i="1" noProof="0" dirty="0" smtClean="0">
              <a:latin typeface="Times New Roman" pitchFamily="18" charset="0"/>
              <a:cs typeface="Times New Roman" pitchFamily="18" charset="0"/>
            </a:rPr>
            <a:t>Экзоцитоз </a:t>
          </a:r>
          <a:endParaRPr lang="kk-KZ" sz="2400" b="1" i="1" noProof="0" dirty="0">
            <a:latin typeface="Times New Roman" pitchFamily="18" charset="0"/>
            <a:cs typeface="Times New Roman" pitchFamily="18" charset="0"/>
          </a:endParaRPr>
        </a:p>
      </dgm:t>
    </dgm:pt>
    <dgm:pt modelId="{1A86F097-0E9B-470E-88AE-4FDAC244C524}" type="parTrans" cxnId="{F04A4C8A-3923-4DFC-A841-36AB994AD4C9}">
      <dgm:prSet/>
      <dgm:spPr/>
      <dgm:t>
        <a:bodyPr/>
        <a:lstStyle/>
        <a:p>
          <a:endParaRPr lang="uk-UA" sz="2400" b="1" i="1">
            <a:latin typeface="Times New Roman" pitchFamily="18" charset="0"/>
            <a:cs typeface="Times New Roman" pitchFamily="18" charset="0"/>
          </a:endParaRPr>
        </a:p>
      </dgm:t>
    </dgm:pt>
    <dgm:pt modelId="{7DE26AC0-CD30-4FB5-8DC2-402B141E0C55}" type="sibTrans" cxnId="{F04A4C8A-3923-4DFC-A841-36AB994AD4C9}">
      <dgm:prSet/>
      <dgm:spPr/>
      <dgm:t>
        <a:bodyPr/>
        <a:lstStyle/>
        <a:p>
          <a:endParaRPr lang="uk-UA" sz="2400" b="1" i="1">
            <a:latin typeface="Times New Roman" pitchFamily="18" charset="0"/>
            <a:cs typeface="Times New Roman" pitchFamily="18" charset="0"/>
          </a:endParaRPr>
        </a:p>
      </dgm:t>
    </dgm:pt>
    <dgm:pt modelId="{7D4CCE60-F52E-454E-90BF-F918B22547B5}">
      <dgm:prSet phldrT="[Текст]" custT="1"/>
      <dgm:spPr/>
      <dgm:t>
        <a:bodyPr/>
        <a:lstStyle/>
        <a:p>
          <a:r>
            <a:rPr lang="kk-KZ" sz="2400" b="1" i="1" noProof="0" dirty="0" smtClean="0">
              <a:latin typeface="Times New Roman" pitchFamily="18" charset="0"/>
              <a:cs typeface="Times New Roman" pitchFamily="18" charset="0"/>
            </a:rPr>
            <a:t>Пиноцитоз </a:t>
          </a:r>
          <a:endParaRPr lang="kk-KZ" sz="2400" b="1" i="1" noProof="0" dirty="0">
            <a:latin typeface="Times New Roman" pitchFamily="18" charset="0"/>
            <a:cs typeface="Times New Roman" pitchFamily="18" charset="0"/>
          </a:endParaRPr>
        </a:p>
      </dgm:t>
    </dgm:pt>
    <dgm:pt modelId="{8B95A346-DBFF-41E3-9F21-D739E4DFD1AC}" type="sibTrans" cxnId="{354393F2-BDA1-4782-81B8-FD3EDEA1B326}">
      <dgm:prSet/>
      <dgm:spPr/>
      <dgm:t>
        <a:bodyPr/>
        <a:lstStyle/>
        <a:p>
          <a:endParaRPr lang="uk-UA" sz="2400" b="1" i="1">
            <a:latin typeface="Times New Roman" pitchFamily="18" charset="0"/>
            <a:cs typeface="Times New Roman" pitchFamily="18" charset="0"/>
          </a:endParaRPr>
        </a:p>
      </dgm:t>
    </dgm:pt>
    <dgm:pt modelId="{230C7A02-1BC7-42A1-B670-069A8C76960D}" type="parTrans" cxnId="{354393F2-BDA1-4782-81B8-FD3EDEA1B326}">
      <dgm:prSet/>
      <dgm:spPr/>
      <dgm:t>
        <a:bodyPr/>
        <a:lstStyle/>
        <a:p>
          <a:endParaRPr lang="uk-UA" sz="2400" b="1" i="1">
            <a:latin typeface="Times New Roman" pitchFamily="18" charset="0"/>
            <a:cs typeface="Times New Roman" pitchFamily="18" charset="0"/>
          </a:endParaRPr>
        </a:p>
      </dgm:t>
    </dgm:pt>
    <dgm:pt modelId="{D07AB63B-BE23-494D-837D-9C1455402CA8}" type="pres">
      <dgm:prSet presAssocID="{450E5931-4FCA-4BA4-9CB4-7CBFF4F8A583}" presName="hierChild1" presStyleCnt="0">
        <dgm:presLayoutVars>
          <dgm:chPref val="1"/>
          <dgm:dir/>
          <dgm:animOne val="branch"/>
          <dgm:animLvl val="lvl"/>
          <dgm:resizeHandles/>
        </dgm:presLayoutVars>
      </dgm:prSet>
      <dgm:spPr/>
      <dgm:t>
        <a:bodyPr/>
        <a:lstStyle/>
        <a:p>
          <a:endParaRPr lang="uk-UA"/>
        </a:p>
      </dgm:t>
    </dgm:pt>
    <dgm:pt modelId="{353AC1B9-EF91-416E-A357-B5C7EFCC88CF}" type="pres">
      <dgm:prSet presAssocID="{314C88BD-D678-4483-A348-7D38330677CE}" presName="hierRoot1" presStyleCnt="0"/>
      <dgm:spPr/>
    </dgm:pt>
    <dgm:pt modelId="{F05F862B-4D23-4F51-AB10-B6151C94F195}" type="pres">
      <dgm:prSet presAssocID="{314C88BD-D678-4483-A348-7D38330677CE}" presName="composite" presStyleCnt="0"/>
      <dgm:spPr/>
    </dgm:pt>
    <dgm:pt modelId="{EC606F5B-C552-41FE-BE3E-FCE961ECA24F}" type="pres">
      <dgm:prSet presAssocID="{314C88BD-D678-4483-A348-7D38330677CE}" presName="background" presStyleLbl="node0" presStyleIdx="0" presStyleCnt="1"/>
      <dgm:spPr/>
    </dgm:pt>
    <dgm:pt modelId="{E8632CBA-0DB8-4858-B5F7-BCBC1392C6A8}" type="pres">
      <dgm:prSet presAssocID="{314C88BD-D678-4483-A348-7D38330677CE}" presName="text" presStyleLbl="fgAcc0" presStyleIdx="0" presStyleCnt="1" custAng="0" custScaleX="136164" custScaleY="90007">
        <dgm:presLayoutVars>
          <dgm:chPref val="3"/>
        </dgm:presLayoutVars>
      </dgm:prSet>
      <dgm:spPr/>
      <dgm:t>
        <a:bodyPr/>
        <a:lstStyle/>
        <a:p>
          <a:endParaRPr lang="uk-UA"/>
        </a:p>
      </dgm:t>
    </dgm:pt>
    <dgm:pt modelId="{B979A278-B60C-41F1-B512-DD2C172CF5FF}" type="pres">
      <dgm:prSet presAssocID="{314C88BD-D678-4483-A348-7D38330677CE}" presName="hierChild2" presStyleCnt="0"/>
      <dgm:spPr/>
    </dgm:pt>
    <dgm:pt modelId="{10C9EDF7-DCBB-4151-9128-C48F7825C662}" type="pres">
      <dgm:prSet presAssocID="{A083F031-2932-4B0C-BF68-B68E1616F941}" presName="Name10" presStyleLbl="parChTrans1D2" presStyleIdx="0" presStyleCnt="2" custSzY="380975"/>
      <dgm:spPr/>
      <dgm:t>
        <a:bodyPr/>
        <a:lstStyle/>
        <a:p>
          <a:endParaRPr lang="uk-UA"/>
        </a:p>
      </dgm:t>
    </dgm:pt>
    <dgm:pt modelId="{063AA15A-23BB-43C1-B31B-E32D97E677DD}" type="pres">
      <dgm:prSet presAssocID="{26BB2A90-01A1-4736-952C-E138BD9087E4}" presName="hierRoot2" presStyleCnt="0"/>
      <dgm:spPr/>
    </dgm:pt>
    <dgm:pt modelId="{09CB3EAC-1E6C-441F-A15E-8F43BDAFCF9F}" type="pres">
      <dgm:prSet presAssocID="{26BB2A90-01A1-4736-952C-E138BD9087E4}" presName="composite2" presStyleCnt="0"/>
      <dgm:spPr/>
    </dgm:pt>
    <dgm:pt modelId="{F7892C92-8DDD-4708-A675-2889AF387557}" type="pres">
      <dgm:prSet presAssocID="{26BB2A90-01A1-4736-952C-E138BD9087E4}" presName="background2" presStyleLbl="node2" presStyleIdx="0" presStyleCnt="2"/>
      <dgm:spPr/>
    </dgm:pt>
    <dgm:pt modelId="{E4ADEF42-F261-4065-976B-00EE256B4A84}" type="pres">
      <dgm:prSet presAssocID="{26BB2A90-01A1-4736-952C-E138BD9087E4}" presName="text2" presStyleLbl="fgAcc2" presStyleIdx="0" presStyleCnt="2" custAng="0" custScaleX="136480" custScaleY="90007" custLinFactNeighborX="-39720">
        <dgm:presLayoutVars>
          <dgm:chPref val="3"/>
        </dgm:presLayoutVars>
      </dgm:prSet>
      <dgm:spPr/>
      <dgm:t>
        <a:bodyPr/>
        <a:lstStyle/>
        <a:p>
          <a:endParaRPr lang="uk-UA"/>
        </a:p>
      </dgm:t>
    </dgm:pt>
    <dgm:pt modelId="{ABD146ED-F0E8-43D3-A6C2-648852A06945}" type="pres">
      <dgm:prSet presAssocID="{26BB2A90-01A1-4736-952C-E138BD9087E4}" presName="hierChild3" presStyleCnt="0"/>
      <dgm:spPr/>
    </dgm:pt>
    <dgm:pt modelId="{D69DB3EB-448A-418A-A8E4-1C9C6D71D633}" type="pres">
      <dgm:prSet presAssocID="{1875C92E-780B-4CE8-8020-97C53C888093}" presName="Name17" presStyleLbl="parChTrans1D3" presStyleIdx="0" presStyleCnt="2" custSzY="380975"/>
      <dgm:spPr/>
      <dgm:t>
        <a:bodyPr/>
        <a:lstStyle/>
        <a:p>
          <a:endParaRPr lang="uk-UA"/>
        </a:p>
      </dgm:t>
    </dgm:pt>
    <dgm:pt modelId="{7F418DFE-FB79-4BE9-8BD9-F3FDA0CE61F7}" type="pres">
      <dgm:prSet presAssocID="{5A717945-4A79-49D5-BA81-32A4E44253A5}" presName="hierRoot3" presStyleCnt="0"/>
      <dgm:spPr/>
    </dgm:pt>
    <dgm:pt modelId="{B7E18717-1271-4234-AB58-8CB4FE1D5AAF}" type="pres">
      <dgm:prSet presAssocID="{5A717945-4A79-49D5-BA81-32A4E44253A5}" presName="composite3" presStyleCnt="0"/>
      <dgm:spPr/>
    </dgm:pt>
    <dgm:pt modelId="{23134B1E-D3E8-4953-B541-3D2D9E9559D7}" type="pres">
      <dgm:prSet presAssocID="{5A717945-4A79-49D5-BA81-32A4E44253A5}" presName="background3" presStyleLbl="node3" presStyleIdx="0" presStyleCnt="2"/>
      <dgm:spPr/>
    </dgm:pt>
    <dgm:pt modelId="{86832B02-064C-43BA-929E-8A1D589D2CB2}" type="pres">
      <dgm:prSet presAssocID="{5A717945-4A79-49D5-BA81-32A4E44253A5}" presName="text3" presStyleLbl="fgAcc3" presStyleIdx="0" presStyleCnt="2" custAng="0" custScaleX="136054" custScaleY="90007" custLinFactNeighborX="-35029">
        <dgm:presLayoutVars>
          <dgm:chPref val="3"/>
        </dgm:presLayoutVars>
      </dgm:prSet>
      <dgm:spPr/>
      <dgm:t>
        <a:bodyPr/>
        <a:lstStyle/>
        <a:p>
          <a:endParaRPr lang="uk-UA"/>
        </a:p>
      </dgm:t>
    </dgm:pt>
    <dgm:pt modelId="{7321CB3D-E4FD-48E3-B9B6-0052103C46A1}" type="pres">
      <dgm:prSet presAssocID="{5A717945-4A79-49D5-BA81-32A4E44253A5}" presName="hierChild4" presStyleCnt="0"/>
      <dgm:spPr/>
    </dgm:pt>
    <dgm:pt modelId="{DD2343E1-5C18-4C78-A825-300B1ED2CC1B}" type="pres">
      <dgm:prSet presAssocID="{230C7A02-1BC7-42A1-B670-069A8C76960D}" presName="Name17" presStyleLbl="parChTrans1D3" presStyleIdx="1" presStyleCnt="2" custSzY="394824"/>
      <dgm:spPr/>
      <dgm:t>
        <a:bodyPr/>
        <a:lstStyle/>
        <a:p>
          <a:endParaRPr lang="uk-UA"/>
        </a:p>
      </dgm:t>
    </dgm:pt>
    <dgm:pt modelId="{FD29B767-FE5A-460B-AD91-79ADEADD6056}" type="pres">
      <dgm:prSet presAssocID="{7D4CCE60-F52E-454E-90BF-F918B22547B5}" presName="hierRoot3" presStyleCnt="0"/>
      <dgm:spPr/>
    </dgm:pt>
    <dgm:pt modelId="{5CCF352A-3FBB-4FCA-9395-461B7E6CDE4F}" type="pres">
      <dgm:prSet presAssocID="{7D4CCE60-F52E-454E-90BF-F918B22547B5}" presName="composite3" presStyleCnt="0"/>
      <dgm:spPr/>
    </dgm:pt>
    <dgm:pt modelId="{7FB29FF6-38EF-402F-A32F-19DCF4738DD1}" type="pres">
      <dgm:prSet presAssocID="{7D4CCE60-F52E-454E-90BF-F918B22547B5}" presName="background3" presStyleLbl="node3" presStyleIdx="1" presStyleCnt="2"/>
      <dgm:spPr/>
    </dgm:pt>
    <dgm:pt modelId="{AC0E4852-B962-4DB2-9B2D-ACA8EDF50BEA}" type="pres">
      <dgm:prSet presAssocID="{7D4CCE60-F52E-454E-90BF-F918B22547B5}" presName="text3" presStyleLbl="fgAcc3" presStyleIdx="1" presStyleCnt="2" custAng="0" custScaleX="145685" custScaleY="90007" custLinFactNeighborX="-8887" custLinFactNeighborY="1665">
        <dgm:presLayoutVars>
          <dgm:chPref val="3"/>
        </dgm:presLayoutVars>
      </dgm:prSet>
      <dgm:spPr/>
      <dgm:t>
        <a:bodyPr/>
        <a:lstStyle/>
        <a:p>
          <a:endParaRPr lang="uk-UA"/>
        </a:p>
      </dgm:t>
    </dgm:pt>
    <dgm:pt modelId="{91660127-E9C3-4444-ABEA-4F9A9AA74F89}" type="pres">
      <dgm:prSet presAssocID="{7D4CCE60-F52E-454E-90BF-F918B22547B5}" presName="hierChild4" presStyleCnt="0"/>
      <dgm:spPr/>
    </dgm:pt>
    <dgm:pt modelId="{1053FD05-6207-4C33-BCE9-DAF783467524}" type="pres">
      <dgm:prSet presAssocID="{1A86F097-0E9B-470E-88AE-4FDAC244C524}" presName="Name10" presStyleLbl="parChTrans1D2" presStyleIdx="1" presStyleCnt="2" custSzY="380975"/>
      <dgm:spPr/>
      <dgm:t>
        <a:bodyPr/>
        <a:lstStyle/>
        <a:p>
          <a:endParaRPr lang="uk-UA"/>
        </a:p>
      </dgm:t>
    </dgm:pt>
    <dgm:pt modelId="{13FBCD72-341D-4D2F-A53B-BD7693378BA1}" type="pres">
      <dgm:prSet presAssocID="{6ED4177D-B9AC-47DC-AF35-3B31533764F1}" presName="hierRoot2" presStyleCnt="0"/>
      <dgm:spPr/>
    </dgm:pt>
    <dgm:pt modelId="{3E8CE599-3A38-497C-AA8D-D1B80E31409F}" type="pres">
      <dgm:prSet presAssocID="{6ED4177D-B9AC-47DC-AF35-3B31533764F1}" presName="composite2" presStyleCnt="0"/>
      <dgm:spPr/>
    </dgm:pt>
    <dgm:pt modelId="{29374C6C-A83C-4543-A804-CBD36F02381B}" type="pres">
      <dgm:prSet presAssocID="{6ED4177D-B9AC-47DC-AF35-3B31533764F1}" presName="background2" presStyleLbl="node2" presStyleIdx="1" presStyleCnt="2"/>
      <dgm:spPr/>
    </dgm:pt>
    <dgm:pt modelId="{972BCFCF-B7D2-415B-B28A-38BEBEB81FC5}" type="pres">
      <dgm:prSet presAssocID="{6ED4177D-B9AC-47DC-AF35-3B31533764F1}" presName="text2" presStyleLbl="fgAcc2" presStyleIdx="1" presStyleCnt="2" custAng="0" custScaleX="134835" custScaleY="90007" custLinFactNeighborX="31440">
        <dgm:presLayoutVars>
          <dgm:chPref val="3"/>
        </dgm:presLayoutVars>
      </dgm:prSet>
      <dgm:spPr/>
      <dgm:t>
        <a:bodyPr/>
        <a:lstStyle/>
        <a:p>
          <a:endParaRPr lang="uk-UA"/>
        </a:p>
      </dgm:t>
    </dgm:pt>
    <dgm:pt modelId="{1D7A6DDE-9C37-4849-8E5B-6CFB3D165857}" type="pres">
      <dgm:prSet presAssocID="{6ED4177D-B9AC-47DC-AF35-3B31533764F1}" presName="hierChild3" presStyleCnt="0"/>
      <dgm:spPr/>
    </dgm:pt>
  </dgm:ptLst>
  <dgm:cxnLst>
    <dgm:cxn modelId="{60E51113-B113-4896-BDD0-78B73CEADE08}" type="presOf" srcId="{230C7A02-1BC7-42A1-B670-069A8C76960D}" destId="{DD2343E1-5C18-4C78-A825-300B1ED2CC1B}" srcOrd="0" destOrd="0" presId="urn:microsoft.com/office/officeart/2005/8/layout/hierarchy1"/>
    <dgm:cxn modelId="{BD496991-AD73-4017-B67F-F62B65A3BD68}" srcId="{26BB2A90-01A1-4736-952C-E138BD9087E4}" destId="{5A717945-4A79-49D5-BA81-32A4E44253A5}" srcOrd="0" destOrd="0" parTransId="{1875C92E-780B-4CE8-8020-97C53C888093}" sibTransId="{4D3C56ED-0814-4A04-9868-7A7C7CD84B73}"/>
    <dgm:cxn modelId="{45B0FF14-D5DD-4073-A798-5A9AC7545A35}" type="presOf" srcId="{1A86F097-0E9B-470E-88AE-4FDAC244C524}" destId="{1053FD05-6207-4C33-BCE9-DAF783467524}" srcOrd="0" destOrd="0" presId="urn:microsoft.com/office/officeart/2005/8/layout/hierarchy1"/>
    <dgm:cxn modelId="{354393F2-BDA1-4782-81B8-FD3EDEA1B326}" srcId="{26BB2A90-01A1-4736-952C-E138BD9087E4}" destId="{7D4CCE60-F52E-454E-90BF-F918B22547B5}" srcOrd="1" destOrd="0" parTransId="{230C7A02-1BC7-42A1-B670-069A8C76960D}" sibTransId="{8B95A346-DBFF-41E3-9F21-D739E4DFD1AC}"/>
    <dgm:cxn modelId="{C2C527CE-DB3C-4FBB-8407-2F327A04080B}" type="presOf" srcId="{A083F031-2932-4B0C-BF68-B68E1616F941}" destId="{10C9EDF7-DCBB-4151-9128-C48F7825C662}" srcOrd="0" destOrd="0" presId="urn:microsoft.com/office/officeart/2005/8/layout/hierarchy1"/>
    <dgm:cxn modelId="{DFFEA5A2-64FD-42E3-85D3-FFB31156E866}" type="presOf" srcId="{26BB2A90-01A1-4736-952C-E138BD9087E4}" destId="{E4ADEF42-F261-4065-976B-00EE256B4A84}" srcOrd="0" destOrd="0" presId="urn:microsoft.com/office/officeart/2005/8/layout/hierarchy1"/>
    <dgm:cxn modelId="{40D36387-E842-4E88-9582-731208B9D0A7}" type="presOf" srcId="{7D4CCE60-F52E-454E-90BF-F918B22547B5}" destId="{AC0E4852-B962-4DB2-9B2D-ACA8EDF50BEA}" srcOrd="0" destOrd="0" presId="urn:microsoft.com/office/officeart/2005/8/layout/hierarchy1"/>
    <dgm:cxn modelId="{C4D67EFB-B678-48B6-8ED9-283B6A3ECD68}" type="presOf" srcId="{6ED4177D-B9AC-47DC-AF35-3B31533764F1}" destId="{972BCFCF-B7D2-415B-B28A-38BEBEB81FC5}" srcOrd="0" destOrd="0" presId="urn:microsoft.com/office/officeart/2005/8/layout/hierarchy1"/>
    <dgm:cxn modelId="{AB4D32C4-3E6F-403B-9D7A-6B40E19CC63A}" type="presOf" srcId="{450E5931-4FCA-4BA4-9CB4-7CBFF4F8A583}" destId="{D07AB63B-BE23-494D-837D-9C1455402CA8}" srcOrd="0" destOrd="0" presId="urn:microsoft.com/office/officeart/2005/8/layout/hierarchy1"/>
    <dgm:cxn modelId="{77539580-FA62-49DB-A5EB-2EAF82FF5C4F}" type="presOf" srcId="{5A717945-4A79-49D5-BA81-32A4E44253A5}" destId="{86832B02-064C-43BA-929E-8A1D589D2CB2}" srcOrd="0" destOrd="0" presId="urn:microsoft.com/office/officeart/2005/8/layout/hierarchy1"/>
    <dgm:cxn modelId="{3C80F05A-455C-4C4E-A5C1-103B08A78D2F}" srcId="{450E5931-4FCA-4BA4-9CB4-7CBFF4F8A583}" destId="{314C88BD-D678-4483-A348-7D38330677CE}" srcOrd="0" destOrd="0" parTransId="{D127CBB0-DC60-42BE-9779-D728311A7F8F}" sibTransId="{18C7C69A-6CA7-4E45-AFE2-461742AE1692}"/>
    <dgm:cxn modelId="{F5C3145A-FCB7-4B91-9AEA-91944386400B}" srcId="{314C88BD-D678-4483-A348-7D38330677CE}" destId="{26BB2A90-01A1-4736-952C-E138BD9087E4}" srcOrd="0" destOrd="0" parTransId="{A083F031-2932-4B0C-BF68-B68E1616F941}" sibTransId="{E2768C3C-6ECE-4982-BAC5-1F052B92A913}"/>
    <dgm:cxn modelId="{CFAA4924-C5B1-4EF8-919D-75AB57C1639C}" type="presOf" srcId="{1875C92E-780B-4CE8-8020-97C53C888093}" destId="{D69DB3EB-448A-418A-A8E4-1C9C6D71D633}" srcOrd="0" destOrd="0" presId="urn:microsoft.com/office/officeart/2005/8/layout/hierarchy1"/>
    <dgm:cxn modelId="{F04A4C8A-3923-4DFC-A841-36AB994AD4C9}" srcId="{314C88BD-D678-4483-A348-7D38330677CE}" destId="{6ED4177D-B9AC-47DC-AF35-3B31533764F1}" srcOrd="1" destOrd="0" parTransId="{1A86F097-0E9B-470E-88AE-4FDAC244C524}" sibTransId="{7DE26AC0-CD30-4FB5-8DC2-402B141E0C55}"/>
    <dgm:cxn modelId="{394EDC42-11C9-4FE1-B425-072DDB612DFA}" type="presOf" srcId="{314C88BD-D678-4483-A348-7D38330677CE}" destId="{E8632CBA-0DB8-4858-B5F7-BCBC1392C6A8}" srcOrd="0" destOrd="0" presId="urn:microsoft.com/office/officeart/2005/8/layout/hierarchy1"/>
    <dgm:cxn modelId="{F85BCCEC-6C61-4880-8679-5E0200301530}" type="presParOf" srcId="{D07AB63B-BE23-494D-837D-9C1455402CA8}" destId="{353AC1B9-EF91-416E-A357-B5C7EFCC88CF}" srcOrd="0" destOrd="0" presId="urn:microsoft.com/office/officeart/2005/8/layout/hierarchy1"/>
    <dgm:cxn modelId="{2E4A37C1-ACEC-4ED2-B565-FBBCC70E5208}" type="presParOf" srcId="{353AC1B9-EF91-416E-A357-B5C7EFCC88CF}" destId="{F05F862B-4D23-4F51-AB10-B6151C94F195}" srcOrd="0" destOrd="0" presId="urn:microsoft.com/office/officeart/2005/8/layout/hierarchy1"/>
    <dgm:cxn modelId="{076AB878-B52B-4746-8BFE-7387158C5298}" type="presParOf" srcId="{F05F862B-4D23-4F51-AB10-B6151C94F195}" destId="{EC606F5B-C552-41FE-BE3E-FCE961ECA24F}" srcOrd="0" destOrd="0" presId="urn:microsoft.com/office/officeart/2005/8/layout/hierarchy1"/>
    <dgm:cxn modelId="{F311F88E-9355-43C2-9519-896D0DF8FA50}" type="presParOf" srcId="{F05F862B-4D23-4F51-AB10-B6151C94F195}" destId="{E8632CBA-0DB8-4858-B5F7-BCBC1392C6A8}" srcOrd="1" destOrd="0" presId="urn:microsoft.com/office/officeart/2005/8/layout/hierarchy1"/>
    <dgm:cxn modelId="{1AD0A608-D10D-46D1-83B3-EA172400F324}" type="presParOf" srcId="{353AC1B9-EF91-416E-A357-B5C7EFCC88CF}" destId="{B979A278-B60C-41F1-B512-DD2C172CF5FF}" srcOrd="1" destOrd="0" presId="urn:microsoft.com/office/officeart/2005/8/layout/hierarchy1"/>
    <dgm:cxn modelId="{6A59A6F6-19EF-428F-BB0D-A2CFEB025838}" type="presParOf" srcId="{B979A278-B60C-41F1-B512-DD2C172CF5FF}" destId="{10C9EDF7-DCBB-4151-9128-C48F7825C662}" srcOrd="0" destOrd="0" presId="urn:microsoft.com/office/officeart/2005/8/layout/hierarchy1"/>
    <dgm:cxn modelId="{9D56E4FE-B582-48F1-9858-B5861A148408}" type="presParOf" srcId="{B979A278-B60C-41F1-B512-DD2C172CF5FF}" destId="{063AA15A-23BB-43C1-B31B-E32D97E677DD}" srcOrd="1" destOrd="0" presId="urn:microsoft.com/office/officeart/2005/8/layout/hierarchy1"/>
    <dgm:cxn modelId="{664CC51A-5F41-4AAA-A3DE-0A8E4F9186F4}" type="presParOf" srcId="{063AA15A-23BB-43C1-B31B-E32D97E677DD}" destId="{09CB3EAC-1E6C-441F-A15E-8F43BDAFCF9F}" srcOrd="0" destOrd="0" presId="urn:microsoft.com/office/officeart/2005/8/layout/hierarchy1"/>
    <dgm:cxn modelId="{FCB1328F-C80A-4294-9F95-040BC0040CEB}" type="presParOf" srcId="{09CB3EAC-1E6C-441F-A15E-8F43BDAFCF9F}" destId="{F7892C92-8DDD-4708-A675-2889AF387557}" srcOrd="0" destOrd="0" presId="urn:microsoft.com/office/officeart/2005/8/layout/hierarchy1"/>
    <dgm:cxn modelId="{FBC0FFFF-F6D1-461D-9C1C-B59F3DA0631B}" type="presParOf" srcId="{09CB3EAC-1E6C-441F-A15E-8F43BDAFCF9F}" destId="{E4ADEF42-F261-4065-976B-00EE256B4A84}" srcOrd="1" destOrd="0" presId="urn:microsoft.com/office/officeart/2005/8/layout/hierarchy1"/>
    <dgm:cxn modelId="{C02E1A26-AB58-401E-8CFC-20F01950B3D6}" type="presParOf" srcId="{063AA15A-23BB-43C1-B31B-E32D97E677DD}" destId="{ABD146ED-F0E8-43D3-A6C2-648852A06945}" srcOrd="1" destOrd="0" presId="urn:microsoft.com/office/officeart/2005/8/layout/hierarchy1"/>
    <dgm:cxn modelId="{2C961852-4CE2-46B5-8F8E-137B0E487A60}" type="presParOf" srcId="{ABD146ED-F0E8-43D3-A6C2-648852A06945}" destId="{D69DB3EB-448A-418A-A8E4-1C9C6D71D633}" srcOrd="0" destOrd="0" presId="urn:microsoft.com/office/officeart/2005/8/layout/hierarchy1"/>
    <dgm:cxn modelId="{F1564A5F-1905-4104-8AD7-846798B0FEF4}" type="presParOf" srcId="{ABD146ED-F0E8-43D3-A6C2-648852A06945}" destId="{7F418DFE-FB79-4BE9-8BD9-F3FDA0CE61F7}" srcOrd="1" destOrd="0" presId="urn:microsoft.com/office/officeart/2005/8/layout/hierarchy1"/>
    <dgm:cxn modelId="{1EE22649-06BC-41B4-B864-2FE3F12ABAE5}" type="presParOf" srcId="{7F418DFE-FB79-4BE9-8BD9-F3FDA0CE61F7}" destId="{B7E18717-1271-4234-AB58-8CB4FE1D5AAF}" srcOrd="0" destOrd="0" presId="urn:microsoft.com/office/officeart/2005/8/layout/hierarchy1"/>
    <dgm:cxn modelId="{C7590ED3-74FF-4DE6-8194-47F892A30570}" type="presParOf" srcId="{B7E18717-1271-4234-AB58-8CB4FE1D5AAF}" destId="{23134B1E-D3E8-4953-B541-3D2D9E9559D7}" srcOrd="0" destOrd="0" presId="urn:microsoft.com/office/officeart/2005/8/layout/hierarchy1"/>
    <dgm:cxn modelId="{3A152BA7-8B7F-4911-B657-8D07E8107F60}" type="presParOf" srcId="{B7E18717-1271-4234-AB58-8CB4FE1D5AAF}" destId="{86832B02-064C-43BA-929E-8A1D589D2CB2}" srcOrd="1" destOrd="0" presId="urn:microsoft.com/office/officeart/2005/8/layout/hierarchy1"/>
    <dgm:cxn modelId="{F2B2D327-3165-4376-8D18-E182D118B780}" type="presParOf" srcId="{7F418DFE-FB79-4BE9-8BD9-F3FDA0CE61F7}" destId="{7321CB3D-E4FD-48E3-B9B6-0052103C46A1}" srcOrd="1" destOrd="0" presId="urn:microsoft.com/office/officeart/2005/8/layout/hierarchy1"/>
    <dgm:cxn modelId="{8551AD68-6C36-403E-9711-CDE11E586E35}" type="presParOf" srcId="{ABD146ED-F0E8-43D3-A6C2-648852A06945}" destId="{DD2343E1-5C18-4C78-A825-300B1ED2CC1B}" srcOrd="2" destOrd="0" presId="urn:microsoft.com/office/officeart/2005/8/layout/hierarchy1"/>
    <dgm:cxn modelId="{785E0BE7-E95A-4888-8A20-54903007E073}" type="presParOf" srcId="{ABD146ED-F0E8-43D3-A6C2-648852A06945}" destId="{FD29B767-FE5A-460B-AD91-79ADEADD6056}" srcOrd="3" destOrd="0" presId="urn:microsoft.com/office/officeart/2005/8/layout/hierarchy1"/>
    <dgm:cxn modelId="{C1B0A256-98E6-41E7-8373-8A2D281405B3}" type="presParOf" srcId="{FD29B767-FE5A-460B-AD91-79ADEADD6056}" destId="{5CCF352A-3FBB-4FCA-9395-461B7E6CDE4F}" srcOrd="0" destOrd="0" presId="urn:microsoft.com/office/officeart/2005/8/layout/hierarchy1"/>
    <dgm:cxn modelId="{2D8955B5-4F94-46C9-8846-BEFCC9031D73}" type="presParOf" srcId="{5CCF352A-3FBB-4FCA-9395-461B7E6CDE4F}" destId="{7FB29FF6-38EF-402F-A32F-19DCF4738DD1}" srcOrd="0" destOrd="0" presId="urn:microsoft.com/office/officeart/2005/8/layout/hierarchy1"/>
    <dgm:cxn modelId="{F9D0DCAB-ACCD-47F1-8454-CC53EB044CFC}" type="presParOf" srcId="{5CCF352A-3FBB-4FCA-9395-461B7E6CDE4F}" destId="{AC0E4852-B962-4DB2-9B2D-ACA8EDF50BEA}" srcOrd="1" destOrd="0" presId="urn:microsoft.com/office/officeart/2005/8/layout/hierarchy1"/>
    <dgm:cxn modelId="{BC0560B6-1F84-4B1E-9B60-806A24410F4A}" type="presParOf" srcId="{FD29B767-FE5A-460B-AD91-79ADEADD6056}" destId="{91660127-E9C3-4444-ABEA-4F9A9AA74F89}" srcOrd="1" destOrd="0" presId="urn:microsoft.com/office/officeart/2005/8/layout/hierarchy1"/>
    <dgm:cxn modelId="{AA2853CB-91E5-431B-978F-D49D54B6EA5D}" type="presParOf" srcId="{B979A278-B60C-41F1-B512-DD2C172CF5FF}" destId="{1053FD05-6207-4C33-BCE9-DAF783467524}" srcOrd="2" destOrd="0" presId="urn:microsoft.com/office/officeart/2005/8/layout/hierarchy1"/>
    <dgm:cxn modelId="{6051E211-3A79-4427-BEC8-A7BED4410243}" type="presParOf" srcId="{B979A278-B60C-41F1-B512-DD2C172CF5FF}" destId="{13FBCD72-341D-4D2F-A53B-BD7693378BA1}" srcOrd="3" destOrd="0" presId="urn:microsoft.com/office/officeart/2005/8/layout/hierarchy1"/>
    <dgm:cxn modelId="{D6472DEF-E63A-4A05-A8B4-3AB0C352AD8F}" type="presParOf" srcId="{13FBCD72-341D-4D2F-A53B-BD7693378BA1}" destId="{3E8CE599-3A38-497C-AA8D-D1B80E31409F}" srcOrd="0" destOrd="0" presId="urn:microsoft.com/office/officeart/2005/8/layout/hierarchy1"/>
    <dgm:cxn modelId="{A8D1B734-BF33-4C91-8E36-55A7E8C76E5D}" type="presParOf" srcId="{3E8CE599-3A38-497C-AA8D-D1B80E31409F}" destId="{29374C6C-A83C-4543-A804-CBD36F02381B}" srcOrd="0" destOrd="0" presId="urn:microsoft.com/office/officeart/2005/8/layout/hierarchy1"/>
    <dgm:cxn modelId="{2DCA1EF2-B161-4B8D-8BE6-DAAA101A6FEC}" type="presParOf" srcId="{3E8CE599-3A38-497C-AA8D-D1B80E31409F}" destId="{972BCFCF-B7D2-415B-B28A-38BEBEB81FC5}" srcOrd="1" destOrd="0" presId="urn:microsoft.com/office/officeart/2005/8/layout/hierarchy1"/>
    <dgm:cxn modelId="{F40E1312-39C0-4D06-B663-A231B8C363AC}" type="presParOf" srcId="{13FBCD72-341D-4D2F-A53B-BD7693378BA1}" destId="{1D7A6DDE-9C37-4849-8E5B-6CFB3D16585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D7FFDC-FB78-4107-90D8-88EB54D177DA}" type="doc">
      <dgm:prSet loTypeId="urn:microsoft.com/office/officeart/2005/8/layout/orgChart1" loCatId="hierarchy" qsTypeId="urn:microsoft.com/office/officeart/2005/8/quickstyle/simple1" qsCatId="simple" csTypeId="urn:microsoft.com/office/officeart/2005/8/colors/accent1_2" csCatId="accent1"/>
      <dgm:spPr/>
    </dgm:pt>
    <dgm:pt modelId="{37EDEA9C-6F2B-46D4-96A2-0085FF17333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dirty="0">
              <a:ln>
                <a:noFill/>
              </a:ln>
              <a:solidFill>
                <a:srgbClr val="000000"/>
              </a:solidFill>
              <a:effectLst/>
            </a:rPr>
            <a:t>Мембранный потенциал</a:t>
          </a:r>
        </a:p>
      </dgm:t>
    </dgm:pt>
    <dgm:pt modelId="{F1482014-6F99-4758-917F-69C0A38C1200}" type="parTrans" cxnId="{43CBD06A-7808-4512-AF60-9E84604ECA34}">
      <dgm:prSet/>
      <dgm:spPr/>
      <dgm:t>
        <a:bodyPr/>
        <a:lstStyle/>
        <a:p>
          <a:endParaRPr lang="ru-RU"/>
        </a:p>
      </dgm:t>
    </dgm:pt>
    <dgm:pt modelId="{D4E6DB28-4BC8-4DC7-A8C6-75DDB6FDB5A4}" type="sibTrans" cxnId="{43CBD06A-7808-4512-AF60-9E84604ECA34}">
      <dgm:prSet/>
      <dgm:spPr/>
      <dgm:t>
        <a:bodyPr/>
        <a:lstStyle/>
        <a:p>
          <a:endParaRPr lang="ru-RU"/>
        </a:p>
      </dgm:t>
    </dgm:pt>
    <dgm:pt modelId="{E967A807-E898-487D-AAA3-EA9518C4FA8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a:ln>
                <a:noFill/>
              </a:ln>
              <a:solidFill>
                <a:srgbClr val="000000"/>
              </a:solidFill>
              <a:effectLst/>
            </a:rPr>
            <a:t>Потенциал покоя</a:t>
          </a:r>
        </a:p>
      </dgm:t>
    </dgm:pt>
    <dgm:pt modelId="{FA28D913-E4CC-4115-9FD0-D4E4BFBEABB0}" type="parTrans" cxnId="{421D56AB-28EA-4A6C-821C-3531B0E2CAC7}">
      <dgm:prSet/>
      <dgm:spPr/>
      <dgm:t>
        <a:bodyPr/>
        <a:lstStyle/>
        <a:p>
          <a:endParaRPr lang="ru-RU"/>
        </a:p>
      </dgm:t>
    </dgm:pt>
    <dgm:pt modelId="{715F9609-3E76-4560-B454-48A43D63640E}" type="sibTrans" cxnId="{421D56AB-28EA-4A6C-821C-3531B0E2CAC7}">
      <dgm:prSet/>
      <dgm:spPr/>
      <dgm:t>
        <a:bodyPr/>
        <a:lstStyle/>
        <a:p>
          <a:endParaRPr lang="ru-RU"/>
        </a:p>
      </dgm:t>
    </dgm:pt>
    <dgm:pt modelId="{038A6539-37A6-427E-9D9A-9521AAD3FE9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a:ln>
                <a:noFill/>
              </a:ln>
              <a:solidFill>
                <a:srgbClr val="000000"/>
              </a:solidFill>
              <a:effectLst/>
            </a:rPr>
            <a:t>Потенциал действия</a:t>
          </a:r>
        </a:p>
      </dgm:t>
    </dgm:pt>
    <dgm:pt modelId="{CC07827F-99BF-45FE-A3B9-A72D978AB069}" type="parTrans" cxnId="{A6C29308-9EEB-48A3-B314-C9F681EA421D}">
      <dgm:prSet/>
      <dgm:spPr/>
      <dgm:t>
        <a:bodyPr/>
        <a:lstStyle/>
        <a:p>
          <a:endParaRPr lang="ru-RU"/>
        </a:p>
      </dgm:t>
    </dgm:pt>
    <dgm:pt modelId="{0619454E-E652-4822-8ED3-08EC8C3AD8AB}" type="sibTrans" cxnId="{A6C29308-9EEB-48A3-B314-C9F681EA421D}">
      <dgm:prSet/>
      <dgm:spPr/>
      <dgm:t>
        <a:bodyPr/>
        <a:lstStyle/>
        <a:p>
          <a:endParaRPr lang="ru-RU"/>
        </a:p>
      </dgm:t>
    </dgm:pt>
    <dgm:pt modelId="{741A3233-52E9-40D9-AA16-B2A2C8FB7998}" type="pres">
      <dgm:prSet presAssocID="{EDD7FFDC-FB78-4107-90D8-88EB54D177DA}" presName="hierChild1" presStyleCnt="0">
        <dgm:presLayoutVars>
          <dgm:orgChart val="1"/>
          <dgm:chPref val="1"/>
          <dgm:dir/>
          <dgm:animOne val="branch"/>
          <dgm:animLvl val="lvl"/>
          <dgm:resizeHandles/>
        </dgm:presLayoutVars>
      </dgm:prSet>
      <dgm:spPr/>
    </dgm:pt>
    <dgm:pt modelId="{7E5C42E3-0F2D-466E-A492-CD3B0B1EAF02}" type="pres">
      <dgm:prSet presAssocID="{37EDEA9C-6F2B-46D4-96A2-0085FF173338}" presName="hierRoot1" presStyleCnt="0">
        <dgm:presLayoutVars>
          <dgm:hierBranch/>
        </dgm:presLayoutVars>
      </dgm:prSet>
      <dgm:spPr/>
    </dgm:pt>
    <dgm:pt modelId="{21A79E55-8AD3-4568-89D8-00AF1F39AFAE}" type="pres">
      <dgm:prSet presAssocID="{37EDEA9C-6F2B-46D4-96A2-0085FF173338}" presName="rootComposite1" presStyleCnt="0"/>
      <dgm:spPr/>
    </dgm:pt>
    <dgm:pt modelId="{445C4587-3739-4DC2-938A-D02673EE6225}" type="pres">
      <dgm:prSet presAssocID="{37EDEA9C-6F2B-46D4-96A2-0085FF173338}" presName="rootText1" presStyleLbl="node0" presStyleIdx="0" presStyleCnt="1">
        <dgm:presLayoutVars>
          <dgm:chPref val="3"/>
        </dgm:presLayoutVars>
      </dgm:prSet>
      <dgm:spPr/>
      <dgm:t>
        <a:bodyPr/>
        <a:lstStyle/>
        <a:p>
          <a:endParaRPr lang="ru-RU"/>
        </a:p>
      </dgm:t>
    </dgm:pt>
    <dgm:pt modelId="{542B9AD8-5D36-4491-8C7C-88DBAF6C018E}" type="pres">
      <dgm:prSet presAssocID="{37EDEA9C-6F2B-46D4-96A2-0085FF173338}" presName="rootConnector1" presStyleLbl="node1" presStyleIdx="0" presStyleCnt="0"/>
      <dgm:spPr/>
      <dgm:t>
        <a:bodyPr/>
        <a:lstStyle/>
        <a:p>
          <a:endParaRPr lang="ru-RU"/>
        </a:p>
      </dgm:t>
    </dgm:pt>
    <dgm:pt modelId="{56AEBCBA-D67A-4C4F-95BB-8ED176EC31A9}" type="pres">
      <dgm:prSet presAssocID="{37EDEA9C-6F2B-46D4-96A2-0085FF173338}" presName="hierChild2" presStyleCnt="0"/>
      <dgm:spPr/>
    </dgm:pt>
    <dgm:pt modelId="{A21ED7DE-BE88-452C-92A6-38359791416A}" type="pres">
      <dgm:prSet presAssocID="{FA28D913-E4CC-4115-9FD0-D4E4BFBEABB0}" presName="Name35" presStyleLbl="parChTrans1D2" presStyleIdx="0" presStyleCnt="2"/>
      <dgm:spPr/>
      <dgm:t>
        <a:bodyPr/>
        <a:lstStyle/>
        <a:p>
          <a:endParaRPr lang="ru-RU"/>
        </a:p>
      </dgm:t>
    </dgm:pt>
    <dgm:pt modelId="{171D7BF4-A1D3-4D4C-8C2C-A550C5BCA645}" type="pres">
      <dgm:prSet presAssocID="{E967A807-E898-487D-AAA3-EA9518C4FA8C}" presName="hierRoot2" presStyleCnt="0">
        <dgm:presLayoutVars>
          <dgm:hierBranch/>
        </dgm:presLayoutVars>
      </dgm:prSet>
      <dgm:spPr/>
    </dgm:pt>
    <dgm:pt modelId="{D1D5C45B-91C7-431E-8265-D21DD09F6E6C}" type="pres">
      <dgm:prSet presAssocID="{E967A807-E898-487D-AAA3-EA9518C4FA8C}" presName="rootComposite" presStyleCnt="0"/>
      <dgm:spPr/>
    </dgm:pt>
    <dgm:pt modelId="{2D057883-4628-4D34-AEF1-D8E61A8291E2}" type="pres">
      <dgm:prSet presAssocID="{E967A807-E898-487D-AAA3-EA9518C4FA8C}" presName="rootText" presStyleLbl="node2" presStyleIdx="0" presStyleCnt="2">
        <dgm:presLayoutVars>
          <dgm:chPref val="3"/>
        </dgm:presLayoutVars>
      </dgm:prSet>
      <dgm:spPr/>
      <dgm:t>
        <a:bodyPr/>
        <a:lstStyle/>
        <a:p>
          <a:endParaRPr lang="ru-RU"/>
        </a:p>
      </dgm:t>
    </dgm:pt>
    <dgm:pt modelId="{DEF32D81-1197-4E4C-8C10-62D5B86DE6B0}" type="pres">
      <dgm:prSet presAssocID="{E967A807-E898-487D-AAA3-EA9518C4FA8C}" presName="rootConnector" presStyleLbl="node2" presStyleIdx="0" presStyleCnt="2"/>
      <dgm:spPr/>
      <dgm:t>
        <a:bodyPr/>
        <a:lstStyle/>
        <a:p>
          <a:endParaRPr lang="ru-RU"/>
        </a:p>
      </dgm:t>
    </dgm:pt>
    <dgm:pt modelId="{198FB4C6-411F-4BCF-8B58-35B2FDBC2372}" type="pres">
      <dgm:prSet presAssocID="{E967A807-E898-487D-AAA3-EA9518C4FA8C}" presName="hierChild4" presStyleCnt="0"/>
      <dgm:spPr/>
    </dgm:pt>
    <dgm:pt modelId="{DF3A1322-D881-4DB8-BE8B-1164C68140D5}" type="pres">
      <dgm:prSet presAssocID="{E967A807-E898-487D-AAA3-EA9518C4FA8C}" presName="hierChild5" presStyleCnt="0"/>
      <dgm:spPr/>
    </dgm:pt>
    <dgm:pt modelId="{AC7258A3-C697-470F-8C75-1E717F63C584}" type="pres">
      <dgm:prSet presAssocID="{CC07827F-99BF-45FE-A3B9-A72D978AB069}" presName="Name35" presStyleLbl="parChTrans1D2" presStyleIdx="1" presStyleCnt="2"/>
      <dgm:spPr/>
      <dgm:t>
        <a:bodyPr/>
        <a:lstStyle/>
        <a:p>
          <a:endParaRPr lang="ru-RU"/>
        </a:p>
      </dgm:t>
    </dgm:pt>
    <dgm:pt modelId="{7944F6D2-2892-492E-AE71-7BC817496698}" type="pres">
      <dgm:prSet presAssocID="{038A6539-37A6-427E-9D9A-9521AAD3FE9D}" presName="hierRoot2" presStyleCnt="0">
        <dgm:presLayoutVars>
          <dgm:hierBranch/>
        </dgm:presLayoutVars>
      </dgm:prSet>
      <dgm:spPr/>
    </dgm:pt>
    <dgm:pt modelId="{DD87D2EB-855E-4BDF-823A-43C1F07AADE6}" type="pres">
      <dgm:prSet presAssocID="{038A6539-37A6-427E-9D9A-9521AAD3FE9D}" presName="rootComposite" presStyleCnt="0"/>
      <dgm:spPr/>
    </dgm:pt>
    <dgm:pt modelId="{641481B9-0523-4618-9898-0703715D021E}" type="pres">
      <dgm:prSet presAssocID="{038A6539-37A6-427E-9D9A-9521AAD3FE9D}" presName="rootText" presStyleLbl="node2" presStyleIdx="1" presStyleCnt="2">
        <dgm:presLayoutVars>
          <dgm:chPref val="3"/>
        </dgm:presLayoutVars>
      </dgm:prSet>
      <dgm:spPr/>
      <dgm:t>
        <a:bodyPr/>
        <a:lstStyle/>
        <a:p>
          <a:endParaRPr lang="ru-RU"/>
        </a:p>
      </dgm:t>
    </dgm:pt>
    <dgm:pt modelId="{7EE0BF03-C6BD-4862-9987-2D25243FCC6F}" type="pres">
      <dgm:prSet presAssocID="{038A6539-37A6-427E-9D9A-9521AAD3FE9D}" presName="rootConnector" presStyleLbl="node2" presStyleIdx="1" presStyleCnt="2"/>
      <dgm:spPr/>
      <dgm:t>
        <a:bodyPr/>
        <a:lstStyle/>
        <a:p>
          <a:endParaRPr lang="ru-RU"/>
        </a:p>
      </dgm:t>
    </dgm:pt>
    <dgm:pt modelId="{6E5586A1-338E-4C34-8736-76B10123B130}" type="pres">
      <dgm:prSet presAssocID="{038A6539-37A6-427E-9D9A-9521AAD3FE9D}" presName="hierChild4" presStyleCnt="0"/>
      <dgm:spPr/>
    </dgm:pt>
    <dgm:pt modelId="{417951BD-FCAE-41D7-B626-67F4F5642C06}" type="pres">
      <dgm:prSet presAssocID="{038A6539-37A6-427E-9D9A-9521AAD3FE9D}" presName="hierChild5" presStyleCnt="0"/>
      <dgm:spPr/>
    </dgm:pt>
    <dgm:pt modelId="{D5B98EC1-8EBD-4D51-9AD0-D8F63A5FC4C9}" type="pres">
      <dgm:prSet presAssocID="{37EDEA9C-6F2B-46D4-96A2-0085FF173338}" presName="hierChild3" presStyleCnt="0"/>
      <dgm:spPr/>
    </dgm:pt>
  </dgm:ptLst>
  <dgm:cxnLst>
    <dgm:cxn modelId="{455FE6CC-6C56-4824-9039-50DF55E78EB0}" type="presOf" srcId="{E967A807-E898-487D-AAA3-EA9518C4FA8C}" destId="{DEF32D81-1197-4E4C-8C10-62D5B86DE6B0}" srcOrd="1" destOrd="0" presId="urn:microsoft.com/office/officeart/2005/8/layout/orgChart1"/>
    <dgm:cxn modelId="{B0E31EB3-7E35-44C0-91C3-E0ECCCE0E150}" type="presOf" srcId="{FA28D913-E4CC-4115-9FD0-D4E4BFBEABB0}" destId="{A21ED7DE-BE88-452C-92A6-38359791416A}" srcOrd="0" destOrd="0" presId="urn:microsoft.com/office/officeart/2005/8/layout/orgChart1"/>
    <dgm:cxn modelId="{43CBD06A-7808-4512-AF60-9E84604ECA34}" srcId="{EDD7FFDC-FB78-4107-90D8-88EB54D177DA}" destId="{37EDEA9C-6F2B-46D4-96A2-0085FF173338}" srcOrd="0" destOrd="0" parTransId="{F1482014-6F99-4758-917F-69C0A38C1200}" sibTransId="{D4E6DB28-4BC8-4DC7-A8C6-75DDB6FDB5A4}"/>
    <dgm:cxn modelId="{897BE830-27C3-4985-9FC1-03B163C864A6}" type="presOf" srcId="{37EDEA9C-6F2B-46D4-96A2-0085FF173338}" destId="{445C4587-3739-4DC2-938A-D02673EE6225}" srcOrd="0" destOrd="0" presId="urn:microsoft.com/office/officeart/2005/8/layout/orgChart1"/>
    <dgm:cxn modelId="{E1933803-8902-45EF-9766-E51C28AD2D7F}" type="presOf" srcId="{038A6539-37A6-427E-9D9A-9521AAD3FE9D}" destId="{7EE0BF03-C6BD-4862-9987-2D25243FCC6F}" srcOrd="1" destOrd="0" presId="urn:microsoft.com/office/officeart/2005/8/layout/orgChart1"/>
    <dgm:cxn modelId="{A6832D2E-9C18-44F1-9E4E-BDCBC6677FC3}" type="presOf" srcId="{37EDEA9C-6F2B-46D4-96A2-0085FF173338}" destId="{542B9AD8-5D36-4491-8C7C-88DBAF6C018E}" srcOrd="1" destOrd="0" presId="urn:microsoft.com/office/officeart/2005/8/layout/orgChart1"/>
    <dgm:cxn modelId="{C6058983-EF09-4A9F-B45D-F783D9AAF014}" type="presOf" srcId="{E967A807-E898-487D-AAA3-EA9518C4FA8C}" destId="{2D057883-4628-4D34-AEF1-D8E61A8291E2}" srcOrd="0" destOrd="0" presId="urn:microsoft.com/office/officeart/2005/8/layout/orgChart1"/>
    <dgm:cxn modelId="{B985D05B-E40E-4718-B6BA-2A0AE2CB9E58}" type="presOf" srcId="{CC07827F-99BF-45FE-A3B9-A72D978AB069}" destId="{AC7258A3-C697-470F-8C75-1E717F63C584}" srcOrd="0" destOrd="0" presId="urn:microsoft.com/office/officeart/2005/8/layout/orgChart1"/>
    <dgm:cxn modelId="{421D56AB-28EA-4A6C-821C-3531B0E2CAC7}" srcId="{37EDEA9C-6F2B-46D4-96A2-0085FF173338}" destId="{E967A807-E898-487D-AAA3-EA9518C4FA8C}" srcOrd="0" destOrd="0" parTransId="{FA28D913-E4CC-4115-9FD0-D4E4BFBEABB0}" sibTransId="{715F9609-3E76-4560-B454-48A43D63640E}"/>
    <dgm:cxn modelId="{A6C29308-9EEB-48A3-B314-C9F681EA421D}" srcId="{37EDEA9C-6F2B-46D4-96A2-0085FF173338}" destId="{038A6539-37A6-427E-9D9A-9521AAD3FE9D}" srcOrd="1" destOrd="0" parTransId="{CC07827F-99BF-45FE-A3B9-A72D978AB069}" sibTransId="{0619454E-E652-4822-8ED3-08EC8C3AD8AB}"/>
    <dgm:cxn modelId="{39666107-7CC9-47E9-8C33-8A1F56B3AC30}" type="presOf" srcId="{EDD7FFDC-FB78-4107-90D8-88EB54D177DA}" destId="{741A3233-52E9-40D9-AA16-B2A2C8FB7998}" srcOrd="0" destOrd="0" presId="urn:microsoft.com/office/officeart/2005/8/layout/orgChart1"/>
    <dgm:cxn modelId="{B53D3816-4997-43A1-BCA1-A47F068B2C35}" type="presOf" srcId="{038A6539-37A6-427E-9D9A-9521AAD3FE9D}" destId="{641481B9-0523-4618-9898-0703715D021E}" srcOrd="0" destOrd="0" presId="urn:microsoft.com/office/officeart/2005/8/layout/orgChart1"/>
    <dgm:cxn modelId="{61A52692-95B6-456D-BDCE-C06B11AB411D}" type="presParOf" srcId="{741A3233-52E9-40D9-AA16-B2A2C8FB7998}" destId="{7E5C42E3-0F2D-466E-A492-CD3B0B1EAF02}" srcOrd="0" destOrd="0" presId="urn:microsoft.com/office/officeart/2005/8/layout/orgChart1"/>
    <dgm:cxn modelId="{14420AD7-F8E9-423B-8A45-97A349620D9D}" type="presParOf" srcId="{7E5C42E3-0F2D-466E-A492-CD3B0B1EAF02}" destId="{21A79E55-8AD3-4568-89D8-00AF1F39AFAE}" srcOrd="0" destOrd="0" presId="urn:microsoft.com/office/officeart/2005/8/layout/orgChart1"/>
    <dgm:cxn modelId="{D045729D-7124-46DF-9022-512D2B8A6B53}" type="presParOf" srcId="{21A79E55-8AD3-4568-89D8-00AF1F39AFAE}" destId="{445C4587-3739-4DC2-938A-D02673EE6225}" srcOrd="0" destOrd="0" presId="urn:microsoft.com/office/officeart/2005/8/layout/orgChart1"/>
    <dgm:cxn modelId="{B8712A5E-7BCE-4C4D-8858-AB5FCD384B66}" type="presParOf" srcId="{21A79E55-8AD3-4568-89D8-00AF1F39AFAE}" destId="{542B9AD8-5D36-4491-8C7C-88DBAF6C018E}" srcOrd="1" destOrd="0" presId="urn:microsoft.com/office/officeart/2005/8/layout/orgChart1"/>
    <dgm:cxn modelId="{BFCD0FBF-1B44-466B-B3A3-566403286911}" type="presParOf" srcId="{7E5C42E3-0F2D-466E-A492-CD3B0B1EAF02}" destId="{56AEBCBA-D67A-4C4F-95BB-8ED176EC31A9}" srcOrd="1" destOrd="0" presId="urn:microsoft.com/office/officeart/2005/8/layout/orgChart1"/>
    <dgm:cxn modelId="{990CE205-9BF2-42F5-A4F8-A8CB0EAC453C}" type="presParOf" srcId="{56AEBCBA-D67A-4C4F-95BB-8ED176EC31A9}" destId="{A21ED7DE-BE88-452C-92A6-38359791416A}" srcOrd="0" destOrd="0" presId="urn:microsoft.com/office/officeart/2005/8/layout/orgChart1"/>
    <dgm:cxn modelId="{DA6F8307-4A82-4A54-9A65-8009535D9C72}" type="presParOf" srcId="{56AEBCBA-D67A-4C4F-95BB-8ED176EC31A9}" destId="{171D7BF4-A1D3-4D4C-8C2C-A550C5BCA645}" srcOrd="1" destOrd="0" presId="urn:microsoft.com/office/officeart/2005/8/layout/orgChart1"/>
    <dgm:cxn modelId="{AFB2EDF0-DDBC-42D1-AC29-90687BB7473B}" type="presParOf" srcId="{171D7BF4-A1D3-4D4C-8C2C-A550C5BCA645}" destId="{D1D5C45B-91C7-431E-8265-D21DD09F6E6C}" srcOrd="0" destOrd="0" presId="urn:microsoft.com/office/officeart/2005/8/layout/orgChart1"/>
    <dgm:cxn modelId="{7B9B6673-5CA7-4B23-BFB2-AF270FEA5AE8}" type="presParOf" srcId="{D1D5C45B-91C7-431E-8265-D21DD09F6E6C}" destId="{2D057883-4628-4D34-AEF1-D8E61A8291E2}" srcOrd="0" destOrd="0" presId="urn:microsoft.com/office/officeart/2005/8/layout/orgChart1"/>
    <dgm:cxn modelId="{BBDD2CEE-6B6A-40CF-BF61-0BADB9435568}" type="presParOf" srcId="{D1D5C45B-91C7-431E-8265-D21DD09F6E6C}" destId="{DEF32D81-1197-4E4C-8C10-62D5B86DE6B0}" srcOrd="1" destOrd="0" presId="urn:microsoft.com/office/officeart/2005/8/layout/orgChart1"/>
    <dgm:cxn modelId="{BB2E16C6-19DE-4281-B53A-6BDE7BCE2EB5}" type="presParOf" srcId="{171D7BF4-A1D3-4D4C-8C2C-A550C5BCA645}" destId="{198FB4C6-411F-4BCF-8B58-35B2FDBC2372}" srcOrd="1" destOrd="0" presId="urn:microsoft.com/office/officeart/2005/8/layout/orgChart1"/>
    <dgm:cxn modelId="{4A7E20EF-DB82-4EA1-99C8-8282444F248F}" type="presParOf" srcId="{171D7BF4-A1D3-4D4C-8C2C-A550C5BCA645}" destId="{DF3A1322-D881-4DB8-BE8B-1164C68140D5}" srcOrd="2" destOrd="0" presId="urn:microsoft.com/office/officeart/2005/8/layout/orgChart1"/>
    <dgm:cxn modelId="{4B961470-2B2B-4730-A045-4A905BBB0E93}" type="presParOf" srcId="{56AEBCBA-D67A-4C4F-95BB-8ED176EC31A9}" destId="{AC7258A3-C697-470F-8C75-1E717F63C584}" srcOrd="2" destOrd="0" presId="urn:microsoft.com/office/officeart/2005/8/layout/orgChart1"/>
    <dgm:cxn modelId="{ACC737A7-8837-4E4A-B182-A1FF40A31718}" type="presParOf" srcId="{56AEBCBA-D67A-4C4F-95BB-8ED176EC31A9}" destId="{7944F6D2-2892-492E-AE71-7BC817496698}" srcOrd="3" destOrd="0" presId="urn:microsoft.com/office/officeart/2005/8/layout/orgChart1"/>
    <dgm:cxn modelId="{2F26EED5-6446-415D-BB59-7B5129B3512F}" type="presParOf" srcId="{7944F6D2-2892-492E-AE71-7BC817496698}" destId="{DD87D2EB-855E-4BDF-823A-43C1F07AADE6}" srcOrd="0" destOrd="0" presId="urn:microsoft.com/office/officeart/2005/8/layout/orgChart1"/>
    <dgm:cxn modelId="{6FEE92B2-5668-41DF-B660-26B6FA3CCCE9}" type="presParOf" srcId="{DD87D2EB-855E-4BDF-823A-43C1F07AADE6}" destId="{641481B9-0523-4618-9898-0703715D021E}" srcOrd="0" destOrd="0" presId="urn:microsoft.com/office/officeart/2005/8/layout/orgChart1"/>
    <dgm:cxn modelId="{BA4F2D20-52CB-4138-A32F-78695ADCD0F0}" type="presParOf" srcId="{DD87D2EB-855E-4BDF-823A-43C1F07AADE6}" destId="{7EE0BF03-C6BD-4862-9987-2D25243FCC6F}" srcOrd="1" destOrd="0" presId="urn:microsoft.com/office/officeart/2005/8/layout/orgChart1"/>
    <dgm:cxn modelId="{11D6DBC5-EEC3-46F0-B282-7D1E57BB3BB1}" type="presParOf" srcId="{7944F6D2-2892-492E-AE71-7BC817496698}" destId="{6E5586A1-338E-4C34-8736-76B10123B130}" srcOrd="1" destOrd="0" presId="urn:microsoft.com/office/officeart/2005/8/layout/orgChart1"/>
    <dgm:cxn modelId="{201C63B3-1E40-49BB-80E9-8F2C0F0ACB2A}" type="presParOf" srcId="{7944F6D2-2892-492E-AE71-7BC817496698}" destId="{417951BD-FCAE-41D7-B626-67F4F5642C06}" srcOrd="2" destOrd="0" presId="urn:microsoft.com/office/officeart/2005/8/layout/orgChart1"/>
    <dgm:cxn modelId="{B5E34817-F2B8-4712-82B2-7801755ADC4E}" type="presParOf" srcId="{7E5C42E3-0F2D-466E-A492-CD3B0B1EAF02}" destId="{D5B98EC1-8EBD-4D51-9AD0-D8F63A5FC4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3FD05-6207-4C33-BCE9-DAF783467524}">
      <dsp:nvSpPr>
        <dsp:cNvPr id="0" name=""/>
        <dsp:cNvSpPr/>
      </dsp:nvSpPr>
      <dsp:spPr>
        <a:xfrm>
          <a:off x="4315378" y="1235513"/>
          <a:ext cx="1489184" cy="543769"/>
        </a:xfrm>
        <a:custGeom>
          <a:avLst/>
          <a:gdLst/>
          <a:ahLst/>
          <a:cxnLst/>
          <a:rect l="0" t="0" r="0" b="0"/>
          <a:pathLst>
            <a:path>
              <a:moveTo>
                <a:pt x="0" y="0"/>
              </a:moveTo>
              <a:lnTo>
                <a:pt x="0" y="370562"/>
              </a:lnTo>
              <a:lnTo>
                <a:pt x="1489184" y="370562"/>
              </a:lnTo>
              <a:lnTo>
                <a:pt x="1489184" y="543769"/>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D2343E1-5C18-4C78-A825-300B1ED2CC1B}">
      <dsp:nvSpPr>
        <dsp:cNvPr id="0" name=""/>
        <dsp:cNvSpPr/>
      </dsp:nvSpPr>
      <dsp:spPr>
        <a:xfrm>
          <a:off x="2104491" y="2847896"/>
          <a:ext cx="2056123" cy="563537"/>
        </a:xfrm>
        <a:custGeom>
          <a:avLst/>
          <a:gdLst/>
          <a:ahLst/>
          <a:cxnLst/>
          <a:rect l="0" t="0" r="0" b="0"/>
          <a:pathLst>
            <a:path>
              <a:moveTo>
                <a:pt x="0" y="0"/>
              </a:moveTo>
              <a:lnTo>
                <a:pt x="0" y="390330"/>
              </a:lnTo>
              <a:lnTo>
                <a:pt x="2056123" y="390330"/>
              </a:lnTo>
              <a:lnTo>
                <a:pt x="2056123" y="563537"/>
              </a:lnTo>
            </a:path>
          </a:pathLst>
        </a:custGeom>
        <a:noFill/>
        <a:ln w="25400" cap="flat" cmpd="sng" algn="ctr">
          <a:solidFill>
            <a:schemeClr val="accent3">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69DB3EB-448A-418A-A8E4-1C9C6D71D633}">
      <dsp:nvSpPr>
        <dsp:cNvPr id="0" name=""/>
        <dsp:cNvSpPr/>
      </dsp:nvSpPr>
      <dsp:spPr>
        <a:xfrm>
          <a:off x="1064152" y="2847896"/>
          <a:ext cx="1040338" cy="543769"/>
        </a:xfrm>
        <a:custGeom>
          <a:avLst/>
          <a:gdLst/>
          <a:ahLst/>
          <a:cxnLst/>
          <a:rect l="0" t="0" r="0" b="0"/>
          <a:pathLst>
            <a:path>
              <a:moveTo>
                <a:pt x="1040338" y="0"/>
              </a:moveTo>
              <a:lnTo>
                <a:pt x="1040338" y="370562"/>
              </a:lnTo>
              <a:lnTo>
                <a:pt x="0" y="370562"/>
              </a:lnTo>
              <a:lnTo>
                <a:pt x="0" y="543769"/>
              </a:lnTo>
            </a:path>
          </a:pathLst>
        </a:custGeom>
        <a:noFill/>
        <a:ln w="25400" cap="flat" cmpd="sng" algn="ctr">
          <a:solidFill>
            <a:schemeClr val="accent3">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0C9EDF7-DCBB-4151-9128-C48F7825C662}">
      <dsp:nvSpPr>
        <dsp:cNvPr id="0" name=""/>
        <dsp:cNvSpPr/>
      </dsp:nvSpPr>
      <dsp:spPr>
        <a:xfrm>
          <a:off x="2104491" y="1235513"/>
          <a:ext cx="2210887" cy="543769"/>
        </a:xfrm>
        <a:custGeom>
          <a:avLst/>
          <a:gdLst/>
          <a:ahLst/>
          <a:cxnLst/>
          <a:rect l="0" t="0" r="0" b="0"/>
          <a:pathLst>
            <a:path>
              <a:moveTo>
                <a:pt x="2210887" y="0"/>
              </a:moveTo>
              <a:lnTo>
                <a:pt x="2210887" y="370562"/>
              </a:lnTo>
              <a:lnTo>
                <a:pt x="0" y="370562"/>
              </a:lnTo>
              <a:lnTo>
                <a:pt x="0" y="543769"/>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C606F5B-C552-41FE-BE3E-FCE961ECA24F}">
      <dsp:nvSpPr>
        <dsp:cNvPr id="0" name=""/>
        <dsp:cNvSpPr/>
      </dsp:nvSpPr>
      <dsp:spPr>
        <a:xfrm>
          <a:off x="3042453" y="166900"/>
          <a:ext cx="2545850" cy="10686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632CBA-0DB8-4858-B5F7-BCBC1392C6A8}">
      <dsp:nvSpPr>
        <dsp:cNvPr id="0" name=""/>
        <dsp:cNvSpPr/>
      </dsp:nvSpPr>
      <dsp:spPr>
        <a:xfrm>
          <a:off x="3250197" y="364257"/>
          <a:ext cx="2545850" cy="10686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kk-KZ" sz="4000" b="1" i="1" kern="1200" noProof="0" dirty="0" smtClean="0">
              <a:latin typeface="Times New Roman" pitchFamily="18" charset="0"/>
              <a:cs typeface="Times New Roman" pitchFamily="18" charset="0"/>
            </a:rPr>
            <a:t>Цитоз</a:t>
          </a:r>
          <a:r>
            <a:rPr lang="kk-KZ" sz="2400" b="1" i="1" kern="1200" noProof="0" dirty="0" smtClean="0">
              <a:latin typeface="Times New Roman" pitchFamily="18" charset="0"/>
              <a:cs typeface="Times New Roman" pitchFamily="18" charset="0"/>
            </a:rPr>
            <a:t> </a:t>
          </a:r>
          <a:endParaRPr lang="kk-KZ" sz="2400" b="1" i="1" kern="1200" noProof="0" dirty="0">
            <a:latin typeface="Times New Roman" pitchFamily="18" charset="0"/>
            <a:cs typeface="Times New Roman" pitchFamily="18" charset="0"/>
          </a:endParaRPr>
        </a:p>
      </dsp:txBody>
      <dsp:txXfrm>
        <a:off x="3281496" y="395556"/>
        <a:ext cx="2483252" cy="1006015"/>
      </dsp:txXfrm>
    </dsp:sp>
    <dsp:sp modelId="{F7892C92-8DDD-4708-A675-2889AF387557}">
      <dsp:nvSpPr>
        <dsp:cNvPr id="0" name=""/>
        <dsp:cNvSpPr/>
      </dsp:nvSpPr>
      <dsp:spPr>
        <a:xfrm>
          <a:off x="828612" y="1779283"/>
          <a:ext cx="2551758" cy="10686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ADEF42-F261-4065-976B-00EE256B4A84}">
      <dsp:nvSpPr>
        <dsp:cNvPr id="0" name=""/>
        <dsp:cNvSpPr/>
      </dsp:nvSpPr>
      <dsp:spPr>
        <a:xfrm>
          <a:off x="1036356" y="1976639"/>
          <a:ext cx="2551758" cy="10686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i="1" kern="1200" noProof="0" dirty="0" smtClean="0">
              <a:latin typeface="Times New Roman" pitchFamily="18" charset="0"/>
              <a:cs typeface="Times New Roman" pitchFamily="18" charset="0"/>
            </a:rPr>
            <a:t>Эндоцитоз </a:t>
          </a:r>
          <a:endParaRPr lang="kk-KZ" sz="2400" b="1" i="1" kern="1200" noProof="0" dirty="0">
            <a:latin typeface="Times New Roman" pitchFamily="18" charset="0"/>
            <a:cs typeface="Times New Roman" pitchFamily="18" charset="0"/>
          </a:endParaRPr>
        </a:p>
      </dsp:txBody>
      <dsp:txXfrm>
        <a:off x="1067655" y="2007938"/>
        <a:ext cx="2489160" cy="1006015"/>
      </dsp:txXfrm>
    </dsp:sp>
    <dsp:sp modelId="{23134B1E-D3E8-4953-B541-3D2D9E9559D7}">
      <dsp:nvSpPr>
        <dsp:cNvPr id="0" name=""/>
        <dsp:cNvSpPr/>
      </dsp:nvSpPr>
      <dsp:spPr>
        <a:xfrm>
          <a:off x="-207743" y="3391665"/>
          <a:ext cx="2543793" cy="10686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832B02-064C-43BA-929E-8A1D589D2CB2}">
      <dsp:nvSpPr>
        <dsp:cNvPr id="0" name=""/>
        <dsp:cNvSpPr/>
      </dsp:nvSpPr>
      <dsp:spPr>
        <a:xfrm>
          <a:off x="0" y="3589022"/>
          <a:ext cx="2543793" cy="10686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b="1" i="1" kern="1200" dirty="0" smtClean="0">
              <a:latin typeface="Times New Roman" pitchFamily="18" charset="0"/>
              <a:cs typeface="Times New Roman" pitchFamily="18" charset="0"/>
            </a:rPr>
            <a:t>Фагоцитоз </a:t>
          </a:r>
          <a:endParaRPr lang="uk-UA" sz="2400" b="1" i="1" kern="1200" dirty="0">
            <a:latin typeface="Times New Roman" pitchFamily="18" charset="0"/>
            <a:cs typeface="Times New Roman" pitchFamily="18" charset="0"/>
          </a:endParaRPr>
        </a:p>
      </dsp:txBody>
      <dsp:txXfrm>
        <a:off x="31299" y="3620321"/>
        <a:ext cx="2481195" cy="1006015"/>
      </dsp:txXfrm>
    </dsp:sp>
    <dsp:sp modelId="{7FB29FF6-38EF-402F-A32F-19DCF4738DD1}">
      <dsp:nvSpPr>
        <dsp:cNvPr id="0" name=""/>
        <dsp:cNvSpPr/>
      </dsp:nvSpPr>
      <dsp:spPr>
        <a:xfrm>
          <a:off x="2798682" y="3411433"/>
          <a:ext cx="2723863" cy="10686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C0E4852-B962-4DB2-9B2D-ACA8EDF50BEA}">
      <dsp:nvSpPr>
        <dsp:cNvPr id="0" name=""/>
        <dsp:cNvSpPr/>
      </dsp:nvSpPr>
      <dsp:spPr>
        <a:xfrm>
          <a:off x="3006426" y="3608790"/>
          <a:ext cx="2723863" cy="10686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i="1" kern="1200" noProof="0" dirty="0" smtClean="0">
              <a:latin typeface="Times New Roman" pitchFamily="18" charset="0"/>
              <a:cs typeface="Times New Roman" pitchFamily="18" charset="0"/>
            </a:rPr>
            <a:t>Пиноцитоз </a:t>
          </a:r>
          <a:endParaRPr lang="kk-KZ" sz="2400" b="1" i="1" kern="1200" noProof="0" dirty="0">
            <a:latin typeface="Times New Roman" pitchFamily="18" charset="0"/>
            <a:cs typeface="Times New Roman" pitchFamily="18" charset="0"/>
          </a:endParaRPr>
        </a:p>
      </dsp:txBody>
      <dsp:txXfrm>
        <a:off x="3037725" y="3640089"/>
        <a:ext cx="2661265" cy="1006015"/>
      </dsp:txXfrm>
    </dsp:sp>
    <dsp:sp modelId="{29374C6C-A83C-4543-A804-CBD36F02381B}">
      <dsp:nvSpPr>
        <dsp:cNvPr id="0" name=""/>
        <dsp:cNvSpPr/>
      </dsp:nvSpPr>
      <dsp:spPr>
        <a:xfrm>
          <a:off x="4544062" y="1779283"/>
          <a:ext cx="2521001" cy="106861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72BCFCF-B7D2-415B-B28A-38BEBEB81FC5}">
      <dsp:nvSpPr>
        <dsp:cNvPr id="0" name=""/>
        <dsp:cNvSpPr/>
      </dsp:nvSpPr>
      <dsp:spPr>
        <a:xfrm>
          <a:off x="4751806" y="1976639"/>
          <a:ext cx="2521001" cy="106861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i="1" kern="1200" noProof="0" dirty="0" smtClean="0">
              <a:latin typeface="Times New Roman" pitchFamily="18" charset="0"/>
              <a:cs typeface="Times New Roman" pitchFamily="18" charset="0"/>
            </a:rPr>
            <a:t>Экзоцитоз </a:t>
          </a:r>
          <a:endParaRPr lang="kk-KZ" sz="2400" b="1" i="1" kern="1200" noProof="0" dirty="0">
            <a:latin typeface="Times New Roman" pitchFamily="18" charset="0"/>
            <a:cs typeface="Times New Roman" pitchFamily="18" charset="0"/>
          </a:endParaRPr>
        </a:p>
      </dsp:txBody>
      <dsp:txXfrm>
        <a:off x="4783105" y="2007938"/>
        <a:ext cx="2458403" cy="1006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258A3-C697-470F-8C75-1E717F63C584}">
      <dsp:nvSpPr>
        <dsp:cNvPr id="0" name=""/>
        <dsp:cNvSpPr/>
      </dsp:nvSpPr>
      <dsp:spPr>
        <a:xfrm>
          <a:off x="4572000" y="1655126"/>
          <a:ext cx="2002287" cy="695008"/>
        </a:xfrm>
        <a:custGeom>
          <a:avLst/>
          <a:gdLst/>
          <a:ahLst/>
          <a:cxnLst/>
          <a:rect l="0" t="0" r="0" b="0"/>
          <a:pathLst>
            <a:path>
              <a:moveTo>
                <a:pt x="0" y="0"/>
              </a:moveTo>
              <a:lnTo>
                <a:pt x="0" y="347504"/>
              </a:lnTo>
              <a:lnTo>
                <a:pt x="2002287" y="347504"/>
              </a:lnTo>
              <a:lnTo>
                <a:pt x="2002287" y="6950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1ED7DE-BE88-452C-92A6-38359791416A}">
      <dsp:nvSpPr>
        <dsp:cNvPr id="0" name=""/>
        <dsp:cNvSpPr/>
      </dsp:nvSpPr>
      <dsp:spPr>
        <a:xfrm>
          <a:off x="2569712" y="1655126"/>
          <a:ext cx="2002287" cy="695008"/>
        </a:xfrm>
        <a:custGeom>
          <a:avLst/>
          <a:gdLst/>
          <a:ahLst/>
          <a:cxnLst/>
          <a:rect l="0" t="0" r="0" b="0"/>
          <a:pathLst>
            <a:path>
              <a:moveTo>
                <a:pt x="2002287" y="0"/>
              </a:moveTo>
              <a:lnTo>
                <a:pt x="2002287" y="347504"/>
              </a:lnTo>
              <a:lnTo>
                <a:pt x="0" y="347504"/>
              </a:lnTo>
              <a:lnTo>
                <a:pt x="0" y="6950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5C4587-3739-4DC2-938A-D02673EE6225}">
      <dsp:nvSpPr>
        <dsp:cNvPr id="0" name=""/>
        <dsp:cNvSpPr/>
      </dsp:nvSpPr>
      <dsp:spPr>
        <a:xfrm>
          <a:off x="2917217" y="343"/>
          <a:ext cx="3309565" cy="16547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4200" b="1" i="0" u="none" strike="noStrike" kern="1200" cap="none" normalizeH="0" baseline="0" dirty="0">
              <a:ln>
                <a:noFill/>
              </a:ln>
              <a:solidFill>
                <a:srgbClr val="000000"/>
              </a:solidFill>
              <a:effectLst/>
            </a:rPr>
            <a:t>Мембранный потенциал</a:t>
          </a:r>
        </a:p>
      </dsp:txBody>
      <dsp:txXfrm>
        <a:off x="2917217" y="343"/>
        <a:ext cx="3309565" cy="1654782"/>
      </dsp:txXfrm>
    </dsp:sp>
    <dsp:sp modelId="{2D057883-4628-4D34-AEF1-D8E61A8291E2}">
      <dsp:nvSpPr>
        <dsp:cNvPr id="0" name=""/>
        <dsp:cNvSpPr/>
      </dsp:nvSpPr>
      <dsp:spPr>
        <a:xfrm>
          <a:off x="914930" y="2350135"/>
          <a:ext cx="3309565" cy="16547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4200" b="1" i="0" u="none" strike="noStrike" kern="1200" cap="none" normalizeH="0" baseline="0">
              <a:ln>
                <a:noFill/>
              </a:ln>
              <a:solidFill>
                <a:srgbClr val="000000"/>
              </a:solidFill>
              <a:effectLst/>
            </a:rPr>
            <a:t>Потенциал покоя</a:t>
          </a:r>
        </a:p>
      </dsp:txBody>
      <dsp:txXfrm>
        <a:off x="914930" y="2350135"/>
        <a:ext cx="3309565" cy="1654782"/>
      </dsp:txXfrm>
    </dsp:sp>
    <dsp:sp modelId="{641481B9-0523-4618-9898-0703715D021E}">
      <dsp:nvSpPr>
        <dsp:cNvPr id="0" name=""/>
        <dsp:cNvSpPr/>
      </dsp:nvSpPr>
      <dsp:spPr>
        <a:xfrm>
          <a:off x="4919504" y="2350135"/>
          <a:ext cx="3309565" cy="16547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4200" b="1" i="0" u="none" strike="noStrike" kern="1200" cap="none" normalizeH="0" baseline="0">
              <a:ln>
                <a:noFill/>
              </a:ln>
              <a:solidFill>
                <a:srgbClr val="000000"/>
              </a:solidFill>
              <a:effectLst/>
            </a:rPr>
            <a:t>Потенциал действия</a:t>
          </a:r>
        </a:p>
      </dsp:txBody>
      <dsp:txXfrm>
        <a:off x="4919504" y="2350135"/>
        <a:ext cx="3309565" cy="16547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F9E9F-1A68-4998-ADEC-F42ABB4694A3}" type="datetimeFigureOut">
              <a:rPr lang="ru-RU" smtClean="0"/>
              <a:t>19.01.2025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71C00-BB9F-4648-A64A-4C062D5B2EE3}" type="slidenum">
              <a:rPr lang="ru-RU" smtClean="0"/>
              <a:t>‹#›</a:t>
            </a:fld>
            <a:endParaRPr lang="ru-RU"/>
          </a:p>
        </p:txBody>
      </p:sp>
    </p:spTree>
    <p:extLst>
      <p:ext uri="{BB962C8B-B14F-4D97-AF65-F5344CB8AC3E}">
        <p14:creationId xmlns:p14="http://schemas.microsoft.com/office/powerpoint/2010/main" val="382360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C468D6-73B6-4212-8B9A-0C4417646AF4}" type="slidenum">
              <a:rPr lang="ru-RU" altLang="ru-RU" smtClean="0"/>
              <a:pPr eaLnBrk="1" hangingPunct="1"/>
              <a:t>21</a:t>
            </a:fld>
            <a:endParaRPr lang="ru-RU" altLang="ru-RU" smtClean="0"/>
          </a:p>
        </p:txBody>
      </p:sp>
    </p:spTree>
    <p:extLst>
      <p:ext uri="{BB962C8B-B14F-4D97-AF65-F5344CB8AC3E}">
        <p14:creationId xmlns:p14="http://schemas.microsoft.com/office/powerpoint/2010/main" val="79406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91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676506-5E94-4D0D-9B95-EEA7C73B8CF2}" type="slidenum">
              <a:rPr lang="ru-RU" altLang="ru-RU" smtClean="0"/>
              <a:pPr eaLnBrk="1" hangingPunct="1"/>
              <a:t>23</a:t>
            </a:fld>
            <a:endParaRPr lang="ru-RU" altLang="ru-RU" smtClean="0"/>
          </a:p>
        </p:txBody>
      </p:sp>
    </p:spTree>
    <p:extLst>
      <p:ext uri="{BB962C8B-B14F-4D97-AF65-F5344CB8AC3E}">
        <p14:creationId xmlns:p14="http://schemas.microsoft.com/office/powerpoint/2010/main" val="289989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a:t>Образец заголовка</a:t>
            </a:r>
          </a:p>
        </p:txBody>
      </p:sp>
      <p:sp>
        <p:nvSpPr>
          <p:cNvPr id="3" name="Рисунок SmartArt 2"/>
          <p:cNvSpPr>
            <a:spLocks noGrp="1"/>
          </p:cNvSpPr>
          <p:nvPr>
            <p:ph type="dgm" idx="1"/>
          </p:nvPr>
        </p:nvSpPr>
        <p:spPr>
          <a:xfrm>
            <a:off x="457200" y="1600200"/>
            <a:ext cx="8229600" cy="4530725"/>
          </a:xfrm>
        </p:spPr>
        <p:txBody>
          <a:bodyPr/>
          <a:lstStyle/>
          <a:p>
            <a:pPr lvl="0"/>
            <a:endParaRPr lang="ru-RU" noProof="0"/>
          </a:p>
        </p:txBody>
      </p:sp>
      <p:sp>
        <p:nvSpPr>
          <p:cNvPr id="4" name="Rectangle 23"/>
          <p:cNvSpPr>
            <a:spLocks noGrp="1" noChangeArrowheads="1"/>
          </p:cNvSpPr>
          <p:nvPr>
            <p:ph type="dt" sz="half" idx="10"/>
          </p:nvPr>
        </p:nvSpPr>
        <p:spPr>
          <a:ln/>
        </p:spPr>
        <p:txBody>
          <a:bodyPr/>
          <a:lstStyle>
            <a:lvl1pPr>
              <a:defRPr/>
            </a:lvl1pPr>
          </a:lstStyle>
          <a:p>
            <a:pPr>
              <a:defRPr/>
            </a:pPr>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C6F23083-6379-4259-8B17-D0A53705D167}" type="slidenum">
              <a:rPr lang="ru-RU"/>
              <a:pPr>
                <a:defRPr/>
              </a:pPr>
              <a:t>‹#›</a:t>
            </a:fld>
            <a:endParaRPr lang="ru-RU"/>
          </a:p>
        </p:txBody>
      </p:sp>
    </p:spTree>
    <p:extLst>
      <p:ext uri="{BB962C8B-B14F-4D97-AF65-F5344CB8AC3E}">
        <p14:creationId xmlns:p14="http://schemas.microsoft.com/office/powerpoint/2010/main" val="3491961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23"/>
          <p:cNvSpPr>
            <a:spLocks noGrp="1" noChangeArrowheads="1"/>
          </p:cNvSpPr>
          <p:nvPr>
            <p:ph type="dt" sz="half" idx="10"/>
          </p:nvPr>
        </p:nvSpPr>
        <p:spPr>
          <a:ln/>
        </p:spPr>
        <p:txBody>
          <a:bodyPr/>
          <a:lstStyle>
            <a:lvl1pPr>
              <a:defRPr/>
            </a:lvl1pPr>
          </a:lstStyle>
          <a:p>
            <a:pPr>
              <a:defRPr/>
            </a:pPr>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6A74E334-96D5-4280-B144-375011F4B6E1}" type="slidenum">
              <a:rPr lang="ru-RU"/>
              <a:pPr>
                <a:defRPr/>
              </a:pPr>
              <a:t>‹#›</a:t>
            </a:fld>
            <a:endParaRPr lang="ru-RU"/>
          </a:p>
        </p:txBody>
      </p:sp>
    </p:spTree>
    <p:extLst>
      <p:ext uri="{BB962C8B-B14F-4D97-AF65-F5344CB8AC3E}">
        <p14:creationId xmlns:p14="http://schemas.microsoft.com/office/powerpoint/2010/main" val="394963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19.01.2025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7.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8.gif"/><Relationship Id="rId4" Type="http://schemas.openxmlformats.org/officeDocument/2006/relationships/image" Target="../media/image1.png"/><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8.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1.pn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9.bin"/><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10.bin"/><Relationship Id="rId9"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oleObject" Target="../embeddings/oleObject11.bin"/><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2.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14.jpeg"/><Relationship Id="rId2" Type="http://schemas.openxmlformats.org/officeDocument/2006/relationships/video"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54;&#1073;&#1083;&#1077;&#1075;&#1095;&#1077;&#1085;&#1085;&#1072;&#1103;%20&#1076;&#1080;&#1092;&#1092;&#1091;&#1079;&#1080;&#1103;.avi" TargetMode="External"/><Relationship Id="rId1" Type="http://schemas.openxmlformats.org/officeDocument/2006/relationships/vmlDrawing" Target="../drawings/vmlDrawing13.v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13.bin"/><Relationship Id="rId9"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4.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3.jpeg"/><Relationship Id="rId11" Type="http://schemas.openxmlformats.org/officeDocument/2006/relationships/image" Target="../media/image16.jpeg"/><Relationship Id="rId5" Type="http://schemas.openxmlformats.org/officeDocument/2006/relationships/image" Target="../media/image2.png"/><Relationship Id="rId10" Type="http://schemas.openxmlformats.org/officeDocument/2006/relationships/image" Target="../media/image15.gif"/><Relationship Id="rId4" Type="http://schemas.openxmlformats.org/officeDocument/2006/relationships/image" Target="../media/image1.png"/><Relationship Id="rId9"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5.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6.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17.jpeg"/><Relationship Id="rId4" Type="http://schemas.openxmlformats.org/officeDocument/2006/relationships/image" Target="../media/image1.png"/><Relationship Id="rId9"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7.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18.jpeg"/><Relationship Id="rId4" Type="http://schemas.openxmlformats.org/officeDocument/2006/relationships/image" Target="../media/image1.png"/><Relationship Id="rId9"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3.jpeg"/><Relationship Id="rId12"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nervecomplexapril19.exe" TargetMode="Externa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png"/><Relationship Id="rId11" Type="http://schemas.openxmlformats.org/officeDocument/2006/relationships/image" Target="../media/image19.gif"/><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18.bin"/><Relationship Id="rId9" Type="http://schemas.openxmlformats.org/officeDocument/2006/relationships/image" Target="../media/image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2.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oleObject" Target="../embeddings/oleObject19.bin"/><Relationship Id="rId9" Type="http://schemas.openxmlformats.org/officeDocument/2006/relationships/image" Target="../media/image5.jpeg"/></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0.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84;&#1072;&#1082;&#1088;&#1086;&#1092;&#1072;&#1075;%20&#1083;&#1086;&#1074;&#1080;&#1090;%20&#1073;&#1072;&#1082;&#1090;&#1077;&#1088;&#1080;&#1102;.flv.mp4" TargetMode="External"/><Relationship Id="rId4" Type="http://schemas.openxmlformats.org/officeDocument/2006/relationships/image" Target="../media/image1.png"/><Relationship Id="rId9" Type="http://schemas.openxmlformats.org/officeDocument/2006/relationships/image" Target="../media/image6.jpeg"/></Relationships>
</file>

<file path=ppt/slides/_rels/slide2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1.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84;&#1072;&#1082;&#1088;&#1086;&#1092;&#1072;&#1075;%20&#1083;&#1086;&#1074;&#1080;&#1090;%20&#1073;&#1072;&#1082;&#1090;&#1077;&#1088;&#1080;&#1102;.flv.mp4" TargetMode="External"/><Relationship Id="rId4" Type="http://schemas.openxmlformats.org/officeDocument/2006/relationships/image" Target="../media/image1.png"/><Relationship Id="rId9" Type="http://schemas.openxmlformats.org/officeDocument/2006/relationships/image" Target="../media/image6.jpeg"/></Relationships>
</file>

<file path=ppt/slides/_rels/slide2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2.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84;&#1072;&#1082;&#1088;&#1086;&#1092;&#1072;&#1075;%20&#1083;&#1086;&#1074;&#1080;&#1090;%20&#1073;&#1072;&#1082;&#1090;&#1077;&#1088;&#1080;&#1102;.flv.mp4" TargetMode="External"/><Relationship Id="rId4" Type="http://schemas.openxmlformats.org/officeDocument/2006/relationships/image" Target="../media/image1.png"/><Relationship Id="rId9" Type="http://schemas.openxmlformats.org/officeDocument/2006/relationships/image" Target="../media/image6.jpeg"/></Relationships>
</file>

<file path=ppt/slides/_rels/slide2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3.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84;&#1072;&#1082;&#1088;&#1086;&#1092;&#1072;&#1075;%20&#1083;&#1086;&#1074;&#1080;&#1090;%20&#1073;&#1072;&#1082;&#1090;&#1077;&#1088;&#1080;&#1102;.flv.mp4" TargetMode="External"/><Relationship Id="rId4" Type="http://schemas.openxmlformats.org/officeDocument/2006/relationships/image" Target="../media/image1.png"/><Relationship Id="rId9" Type="http://schemas.openxmlformats.org/officeDocument/2006/relationships/image" Target="../media/image6.jpe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diagramColors" Target="../diagrams/colors1.xml"/><Relationship Id="rId11" Type="http://schemas.openxmlformats.org/officeDocument/2006/relationships/image" Target="../media/image3.jpeg"/><Relationship Id="rId5" Type="http://schemas.openxmlformats.org/officeDocument/2006/relationships/diagramQuickStyle" Target="../diagrams/quickStyle1.xml"/><Relationship Id="rId15" Type="http://schemas.openxmlformats.org/officeDocument/2006/relationships/hyperlink" Target="file:///P:\&#1086;&#1073;&#1097;&#1072;&#1103;%20&#1073;&#1080;&#1086;&#1083;&#1086;&#1075;&#1080;&#1103;\&#1082;&#1083;&#1077;&#1090;&#1082;&#1072;\&#1087;&#1088;&#1077;&#1079;&#1077;&#1085;&#1090;&#1072;&#1094;&#1080;&#1080;\3_&#1073;&#1091;&#1076;&#1086;&#1074;&#1072;%20&#1082;&#1083;&#1110;&#1090;&#1080;&#1085;&#1080;\15_16_&#1084;&#1077;&#1084;&#1073;&#1088;&#1072;&#1085;&#1072;\16_&#1090;&#1088;&#1072;&#1085;&#1089;&#1087;&#1086;&#1088;&#1090;%20&#1088;&#1077;&#1095;&#1086;&#1074;&#1080;&#1085;\&#1084;&#1072;&#1082;&#1088;&#1086;&#1092;&#1072;&#1075;%20&#1083;&#1086;&#1074;&#1080;&#1090;%20&#1073;&#1072;&#1082;&#1090;&#1077;&#1088;&#1080;&#1102;.flv.mp4" TargetMode="Externa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1.png"/><Relationship Id="rId14" Type="http://schemas.openxmlformats.org/officeDocument/2006/relationships/image" Target="../media/image6.jpeg"/></Relationships>
</file>

<file path=ppt/slides/_rels/slide2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5.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1.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1.png"/><Relationship Id="rId11" Type="http://schemas.openxmlformats.org/officeDocument/2006/relationships/image" Target="../media/image6.jpeg"/><Relationship Id="rId5" Type="http://schemas.openxmlformats.org/officeDocument/2006/relationships/oleObject" Target="../embeddings/oleObject26.bin"/><Relationship Id="rId10" Type="http://schemas.openxmlformats.org/officeDocument/2006/relationships/image" Target="../media/image5.jpeg"/><Relationship Id="rId4" Type="http://schemas.openxmlformats.org/officeDocument/2006/relationships/image" Target="../media/image22.jpeg"/><Relationship Id="rId9"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7.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3.jpeg"/><Relationship Id="rId11" Type="http://schemas.openxmlformats.org/officeDocument/2006/relationships/image" Target="../media/image24.jpeg"/><Relationship Id="rId5" Type="http://schemas.openxmlformats.org/officeDocument/2006/relationships/image" Target="../media/image2.png"/><Relationship Id="rId10" Type="http://schemas.openxmlformats.org/officeDocument/2006/relationships/image" Target="../media/image23.jpeg"/><Relationship Id="rId4" Type="http://schemas.openxmlformats.org/officeDocument/2006/relationships/image" Target="../media/image1.png"/><Relationship Id="rId9" Type="http://schemas.openxmlformats.org/officeDocument/2006/relationships/image" Target="../media/image6.jpeg"/></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png"/><Relationship Id="rId11" Type="http://schemas.openxmlformats.org/officeDocument/2006/relationships/image" Target="../media/image6.jpeg"/><Relationship Id="rId5" Type="http://schemas.openxmlformats.org/officeDocument/2006/relationships/oleObject" Target="../embeddings/oleObject28.bin"/><Relationship Id="rId10" Type="http://schemas.openxmlformats.org/officeDocument/2006/relationships/image" Target="../media/image5.jpeg"/><Relationship Id="rId4" Type="http://schemas.openxmlformats.org/officeDocument/2006/relationships/image" Target="../media/image26.jpeg"/><Relationship Id="rId9"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9.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27.jpeg"/><Relationship Id="rId4" Type="http://schemas.openxmlformats.org/officeDocument/2006/relationships/image" Target="../media/image1.png"/><Relationship Id="rId9" Type="http://schemas.openxmlformats.org/officeDocument/2006/relationships/image" Target="../media/image6.jpeg"/></Relationships>
</file>

<file path=ppt/slides/_rels/slide3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0.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28.jpeg"/><Relationship Id="rId4" Type="http://schemas.openxmlformats.org/officeDocument/2006/relationships/image" Target="../media/image1.png"/><Relationship Id="rId9" Type="http://schemas.openxmlformats.org/officeDocument/2006/relationships/image" Target="../media/image6.jpeg"/></Relationships>
</file>

<file path=ppt/slides/_rels/slide3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1.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2.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3.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4.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2.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30.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3.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31.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32.wmf"/></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4.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5.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hyperlink" Target="http://samsebegu.ru/u-sin-teoriya-pyati-elementov-v-nashej-zhizni/" TargetMode="External"/><Relationship Id="rId3" Type="http://schemas.openxmlformats.org/officeDocument/2006/relationships/hyperlink" Target="https://spravochnick.ru/sociologiya/refleksologiya/" TargetMode="External"/><Relationship Id="rId7" Type="http://schemas.openxmlformats.org/officeDocument/2006/relationships/hyperlink" Target="https://www.prodolgoletie.ru/chto-takoe-teoriya-u-sin/" TargetMode="External"/><Relationship Id="rId2" Type="http://schemas.openxmlformats.org/officeDocument/2006/relationships/hyperlink" Target="https://med-info.ru/content/view/2901" TargetMode="External"/><Relationship Id="rId1" Type="http://schemas.openxmlformats.org/officeDocument/2006/relationships/slideLayout" Target="../slideLayouts/slideLayout2.xml"/><Relationship Id="rId6" Type="http://schemas.openxmlformats.org/officeDocument/2006/relationships/hyperlink" Target="https://lumos22.com/u-sin-5-elementov-numerologiya-u-sin/" TargetMode="External"/><Relationship Id="rId5" Type="http://schemas.openxmlformats.org/officeDocument/2006/relationships/hyperlink" Target="http://belousov.kz/tom1/t1_03.html" TargetMode="External"/><Relationship Id="rId10" Type="http://schemas.openxmlformats.org/officeDocument/2006/relationships/hyperlink" Target="https://tayniymir.com/fen-shuy/chem-yavlyaetsya-energiya-tsi-i-kak-vospolnit-eyo-nehvatku.html" TargetMode="External"/><Relationship Id="rId4" Type="http://schemas.openxmlformats.org/officeDocument/2006/relationships/hyperlink" Target="https://www.nadzeja.by/metody-lecheniya/kratk-istor-razv-refleksoter/" TargetMode="External"/><Relationship Id="rId9" Type="http://schemas.openxmlformats.org/officeDocument/2006/relationships/hyperlink" Target="https://triquetra.ru/chzhen-tszyu-i-iglorefleksoterapiya/chzhen-tszyu-terapiya-teoriya-i-praktika.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oleObject" Target="../embeddings/oleObject6.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2348880"/>
            <a:ext cx="7772400" cy="2437442"/>
          </a:xfrm>
        </p:spPr>
        <p:txBody>
          <a:bodyPr>
            <a:normAutofit/>
          </a:bodyPr>
          <a:lstStyle/>
          <a:p>
            <a:r>
              <a:rPr lang="kk-KZ" sz="2400" b="1" dirty="0"/>
              <a:t>Дәріс </a:t>
            </a:r>
            <a:r>
              <a:rPr lang="kk-KZ" sz="2400" b="1" dirty="0" smtClean="0"/>
              <a:t>3</a:t>
            </a:r>
            <a:r>
              <a:rPr lang="kk-KZ" sz="2400" b="1" dirty="0" smtClean="0"/>
              <a:t/>
            </a:r>
            <a:br>
              <a:rPr lang="kk-KZ" sz="2400" b="1" dirty="0" smtClean="0"/>
            </a:br>
            <a:r>
              <a:rPr lang="kk-KZ" sz="2400" dirty="0"/>
              <a:t>Биомембрана арқылы заттардың тасымалдануы. Мембраналық потенциалдар өзгерісінің биофизикалық механизмдері. Биопотенциал және оны тіркеу әдістері. Биологиялық жүйелердің электрөткізгіштігі. Биологиялық активті нүктелер.</a:t>
            </a:r>
            <a:endParaRPr lang="ru-RU" sz="24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743200" y="5157192"/>
            <a:ext cx="6400800" cy="888504"/>
          </a:xfrm>
        </p:spPr>
        <p:txBody>
          <a:bodyPr>
            <a:normAutofit/>
          </a:bodyPr>
          <a:lstStyle/>
          <a:p>
            <a:r>
              <a:rPr lang="kk-KZ" dirty="0">
                <a:solidFill>
                  <a:schemeClr val="tx1"/>
                </a:solidFill>
                <a:latin typeface="Times New Roman" panose="02020603050405020304" pitchFamily="18" charset="0"/>
                <a:cs typeface="Times New Roman" panose="02020603050405020304" pitchFamily="18" charset="0"/>
              </a:rPr>
              <a:t>.</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996335" y="116632"/>
            <a:ext cx="5040560" cy="1200329"/>
          </a:xfrm>
          <a:prstGeom prst="rect">
            <a:avLst/>
          </a:prstGeom>
        </p:spPr>
        <p:txBody>
          <a:bodyPr wrap="square">
            <a:spAutoFit/>
          </a:bodyPr>
          <a:lstStyle/>
          <a:p>
            <a:pPr algn="ctr"/>
            <a:r>
              <a:rPr lang="kk-KZ" altLang="ru-RU" b="1" dirty="0">
                <a:latin typeface="Times New Roman" pitchFamily="18" charset="0"/>
                <a:cs typeface="Times New Roman" pitchFamily="18" charset="0"/>
              </a:rPr>
              <a:t>ӘЛ-ФАРАБИ АТЫНДАҒЫ ҚАЗАҚ ҰЛТТЫҚ УНИВЕРСИТЕТІ</a:t>
            </a:r>
            <a:br>
              <a:rPr lang="kk-KZ" altLang="ru-RU" b="1" dirty="0">
                <a:latin typeface="Times New Roman" pitchFamily="18" charset="0"/>
                <a:cs typeface="Times New Roman" pitchFamily="18" charset="0"/>
              </a:rPr>
            </a:br>
            <a:r>
              <a:rPr lang="kk-KZ" altLang="ru-RU" b="1" dirty="0">
                <a:latin typeface="Times New Roman" pitchFamily="18" charset="0"/>
                <a:cs typeface="Times New Roman" pitchFamily="18" charset="0"/>
              </a:rPr>
              <a:t>БИОЛОГИЯ ЖӘНЕ БИОТЕХНОЛОГИЯ ФАКУЛЬТЕТІ</a:t>
            </a:r>
            <a:endParaRPr lang="ru-RU" altLang="ru-RU" dirty="0"/>
          </a:p>
        </p:txBody>
      </p:sp>
    </p:spTree>
    <p:extLst>
      <p:ext uri="{BB962C8B-B14F-4D97-AF65-F5344CB8AC3E}">
        <p14:creationId xmlns:p14="http://schemas.microsoft.com/office/powerpoint/2010/main" val="133524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8197" name="Точечный рисунок" r:id="rId3" imgW="4175238" imgH="3421677" progId="PBrush">
                  <p:embed/>
                </p:oleObj>
              </mc:Choice>
              <mc:Fallback>
                <p:oleObj name="Точечный рисунок" r:id="rId3" imgW="4175238" imgH="3421677" progId="PBrush">
                  <p:embed/>
                  <p:pic>
                    <p:nvPicPr>
                      <p:cNvPr id="102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0243"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1250009" y="211822"/>
            <a:ext cx="7643866" cy="310854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uk-UA"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І. </a:t>
            </a:r>
            <a:r>
              <a:rPr lang="kk-KZ"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Пассивті</a:t>
            </a:r>
            <a:r>
              <a:rPr lang="uk-UA"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транспорт</a:t>
            </a:r>
          </a:p>
          <a:p>
            <a:pPr algn="just">
              <a:spcAft>
                <a:spcPts val="0"/>
              </a:spcAft>
              <a:defRPr/>
            </a:pPr>
            <a:r>
              <a:rPr lang="kk-KZ" sz="2000" i="1" dirty="0">
                <a:latin typeface="Times New Roman"/>
                <a:ea typeface="Times New Roman"/>
              </a:rPr>
              <a:t>     </a:t>
            </a:r>
            <a:r>
              <a:rPr lang="kk-KZ" sz="2000" b="1" i="1" dirty="0">
                <a:latin typeface="Times New Roman"/>
                <a:ea typeface="Times New Roman"/>
              </a:rPr>
              <a:t>Пассивті транспорт </a:t>
            </a:r>
            <a:r>
              <a:rPr lang="kk-KZ" sz="2000" dirty="0">
                <a:latin typeface="Times New Roman"/>
                <a:ea typeface="Times New Roman"/>
              </a:rPr>
              <a:t>дегеніміз – бұл концентрация градиенті бойы немесе электрохимиялық градиенті бойынша заттардың тасымалдануы. Пассивті транспорт механизмі қатысумен </a:t>
            </a:r>
            <a:r>
              <a:rPr lang="kk-KZ" sz="2000" b="1" dirty="0">
                <a:latin typeface="Times New Roman"/>
                <a:ea typeface="Times New Roman"/>
              </a:rPr>
              <a:t> </a:t>
            </a:r>
            <a:r>
              <a:rPr lang="kk-KZ" sz="2000" dirty="0">
                <a:latin typeface="Times New Roman"/>
                <a:ea typeface="Times New Roman"/>
              </a:rPr>
              <a:t>мембрана арқылы заттардың тасымалдану үшін  </a:t>
            </a:r>
            <a:r>
              <a:rPr lang="kk-KZ" sz="2000" b="1" dirty="0">
                <a:latin typeface="Times New Roman"/>
                <a:ea typeface="Times New Roman"/>
              </a:rPr>
              <a:t>энергия қажет емес</a:t>
            </a:r>
            <a:r>
              <a:rPr lang="kk-KZ" sz="2000" dirty="0">
                <a:latin typeface="Times New Roman"/>
                <a:ea typeface="Times New Roman"/>
              </a:rPr>
              <a:t>.</a:t>
            </a:r>
            <a:endParaRPr lang="ru-RU" sz="1400" dirty="0">
              <a:latin typeface="Times New Roman"/>
              <a:ea typeface="Times New Roman"/>
            </a:endParaRPr>
          </a:p>
          <a:p>
            <a:pPr algn="just">
              <a:spcAft>
                <a:spcPts val="0"/>
              </a:spcAft>
              <a:defRPr/>
            </a:pPr>
            <a:r>
              <a:rPr lang="kk-KZ" sz="2000" b="1" i="1" u="sng" dirty="0">
                <a:latin typeface="Times New Roman"/>
                <a:ea typeface="Times New Roman"/>
              </a:rPr>
              <a:t>Пассивті транспорт белгіленеді:</a:t>
            </a:r>
            <a:endParaRPr lang="ru-RU" sz="1400" b="1" i="1" u="sng" dirty="0">
              <a:latin typeface="Times New Roman"/>
              <a:ea typeface="Times New Roman"/>
            </a:endParaRPr>
          </a:p>
          <a:p>
            <a:pPr algn="just">
              <a:spcAft>
                <a:spcPts val="0"/>
              </a:spcAft>
              <a:defRPr/>
            </a:pPr>
            <a:r>
              <a:rPr lang="kk-KZ" sz="2000" dirty="0">
                <a:latin typeface="Times New Roman"/>
                <a:ea typeface="Times New Roman"/>
              </a:rPr>
              <a:t>1) мембрананың екі жағындағы  (сыртқы және ішкі жағындағы) заттың концентрациясының айырмашылығымен;</a:t>
            </a:r>
            <a:endParaRPr lang="ru-RU" sz="1400" dirty="0">
              <a:latin typeface="Times New Roman"/>
              <a:ea typeface="Times New Roman"/>
            </a:endParaRPr>
          </a:p>
          <a:p>
            <a:pPr algn="just">
              <a:spcAft>
                <a:spcPts val="0"/>
              </a:spcAft>
              <a:defRPr/>
            </a:pPr>
            <a:r>
              <a:rPr lang="kk-KZ" sz="2000" dirty="0">
                <a:latin typeface="Times New Roman"/>
                <a:ea typeface="Times New Roman"/>
              </a:rPr>
              <a:t>2) электр өрістің бағыттымен</a:t>
            </a:r>
            <a:r>
              <a:rPr lang="kk-KZ" sz="2000" dirty="0" smtClean="0">
                <a:latin typeface="Times New Roman"/>
                <a:ea typeface="Times New Roman"/>
              </a:rPr>
              <a:t>.</a:t>
            </a:r>
            <a:endParaRPr lang="ru-RU" sz="1400" dirty="0">
              <a:latin typeface="Times New Roman"/>
              <a:ea typeface="Times New Roman"/>
            </a:endParaRPr>
          </a:p>
        </p:txBody>
      </p:sp>
      <p:pic>
        <p:nvPicPr>
          <p:cNvPr id="10249" name="Picture 3" descr="osmosis"/>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5875" y="3501007"/>
            <a:ext cx="4092461" cy="309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a:spLocks noChangeArrowheads="1"/>
          </p:cNvSpPr>
          <p:nvPr/>
        </p:nvSpPr>
        <p:spPr bwMode="auto">
          <a:xfrm>
            <a:off x="5786438" y="3286125"/>
            <a:ext cx="33575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kk-KZ" altLang="ru-RU" sz="2000" b="1" i="1">
              <a:latin typeface="Times New Roman" pitchFamily="18" charset="0"/>
              <a:cs typeface="Times New Roman" pitchFamily="18" charset="0"/>
            </a:endParaRPr>
          </a:p>
          <a:p>
            <a:pPr algn="ctr" eaLnBrk="1" hangingPunct="1"/>
            <a:r>
              <a:rPr lang="kk-KZ" altLang="ru-RU" sz="2000" b="1" i="1">
                <a:latin typeface="Times New Roman" pitchFamily="18" charset="0"/>
                <a:cs typeface="Times New Roman" pitchFamily="18" charset="0"/>
              </a:rPr>
              <a:t>Пассивті транспорттың екі типін бөліп ажыратады:</a:t>
            </a:r>
          </a:p>
          <a:p>
            <a:pPr algn="ctr" eaLnBrk="1" hangingPunct="1"/>
            <a:endParaRPr lang="uk-UA" altLang="ru-RU" sz="2000" b="1" i="1">
              <a:latin typeface="Times New Roman" pitchFamily="18" charset="0"/>
              <a:cs typeface="Times New Roman" pitchFamily="18" charset="0"/>
            </a:endParaRPr>
          </a:p>
          <a:p>
            <a:pPr algn="just" eaLnBrk="1" hangingPunct="1"/>
            <a:endParaRPr lang="uk-UA" altLang="ru-RU" sz="2000" b="1" i="1">
              <a:latin typeface="Times New Roman" pitchFamily="18" charset="0"/>
              <a:cs typeface="Times New Roman" pitchFamily="18" charset="0"/>
            </a:endParaRPr>
          </a:p>
          <a:p>
            <a:pPr algn="just" eaLnBrk="1" hangingPunct="1"/>
            <a:endParaRPr lang="uk-UA" altLang="ru-RU" sz="2000" b="1" i="1">
              <a:latin typeface="Times New Roman" pitchFamily="18" charset="0"/>
              <a:cs typeface="Times New Roman" pitchFamily="18" charset="0"/>
            </a:endParaRPr>
          </a:p>
          <a:p>
            <a:pPr algn="just" eaLnBrk="1" hangingPunct="1"/>
            <a:endParaRPr lang="uk-UA" altLang="ru-RU" sz="2000" b="1" i="1">
              <a:latin typeface="Times New Roman" pitchFamily="18" charset="0"/>
              <a:cs typeface="Times New Roman" pitchFamily="18" charset="0"/>
            </a:endParaRPr>
          </a:p>
          <a:p>
            <a:pPr algn="just" eaLnBrk="1" hangingPunct="1"/>
            <a:r>
              <a:rPr lang="kk-KZ" altLang="ru-RU" sz="2000" b="1" i="1">
                <a:latin typeface="Times New Roman" pitchFamily="18" charset="0"/>
                <a:cs typeface="Times New Roman" pitchFamily="18" charset="0"/>
              </a:rPr>
              <a:t>қарапайым жеңілдетілген</a:t>
            </a:r>
          </a:p>
        </p:txBody>
      </p:sp>
      <p:cxnSp>
        <p:nvCxnSpPr>
          <p:cNvPr id="14" name="Прямая со стрелкой 13"/>
          <p:cNvCxnSpPr>
            <a:cxnSpLocks noChangeShapeType="1"/>
          </p:cNvCxnSpPr>
          <p:nvPr/>
        </p:nvCxnSpPr>
        <p:spPr bwMode="auto">
          <a:xfrm flipH="1">
            <a:off x="6551613" y="4718050"/>
            <a:ext cx="647700" cy="1068388"/>
          </a:xfrm>
          <a:prstGeom prst="straightConnector1">
            <a:avLst/>
          </a:prstGeom>
          <a:noFill/>
          <a:ln w="19050" algn="ctr">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16" name="Прямая со стрелкой 15"/>
          <p:cNvCxnSpPr>
            <a:cxnSpLocks noChangeShapeType="1"/>
          </p:cNvCxnSpPr>
          <p:nvPr/>
        </p:nvCxnSpPr>
        <p:spPr bwMode="auto">
          <a:xfrm>
            <a:off x="7466013" y="4718050"/>
            <a:ext cx="812800" cy="1068388"/>
          </a:xfrm>
          <a:prstGeom prst="straightConnector1">
            <a:avLst/>
          </a:prstGeom>
          <a:noFill/>
          <a:ln w="19050" algn="ctr">
            <a:solidFill>
              <a:srgbClr val="00206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42187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21"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9221" name="Точечный рисунок" r:id="rId3" imgW="4175238" imgH="3421677" progId="PBrush">
                  <p:embed/>
                </p:oleObj>
              </mc:Choice>
              <mc:Fallback>
                <p:oleObj name="Точечный рисунок" r:id="rId3" imgW="4175238" imgH="3421677" progId="PBrush">
                  <p:embed/>
                  <p:pic>
                    <p:nvPicPr>
                      <p:cNvPr id="1126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1267" name="Рисунок 6"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9"/>
          <p:cNvSpPr txBox="1">
            <a:spLocks noChangeArrowheads="1"/>
          </p:cNvSpPr>
          <p:nvPr/>
        </p:nvSpPr>
        <p:spPr bwMode="auto">
          <a:xfrm>
            <a:off x="7238345" y="4866610"/>
            <a:ext cx="19056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uk-UA" altLang="ru-RU" sz="1600" b="1" i="1" dirty="0">
                <a:latin typeface="Times New Roman" pitchFamily="18" charset="0"/>
                <a:cs typeface="Times New Roman" pitchFamily="18" charset="0"/>
              </a:rPr>
              <a:t>Су </a:t>
            </a:r>
            <a:r>
              <a:rPr lang="uk-UA" altLang="ru-RU" sz="1600" b="1" i="1" dirty="0" err="1">
                <a:latin typeface="Times New Roman" pitchFamily="18" charset="0"/>
                <a:cs typeface="Times New Roman" pitchFamily="18" charset="0"/>
              </a:rPr>
              <a:t>молекуласы</a:t>
            </a:r>
            <a:endParaRPr lang="uk-UA" altLang="ru-RU" sz="1600" b="1" i="1" dirty="0">
              <a:latin typeface="Times New Roman" pitchFamily="18" charset="0"/>
              <a:cs typeface="Times New Roman" pitchFamily="18" charset="0"/>
            </a:endParaRPr>
          </a:p>
        </p:txBody>
      </p:sp>
      <p:sp>
        <p:nvSpPr>
          <p:cNvPr id="11274" name="TextBox 10"/>
          <p:cNvSpPr txBox="1">
            <a:spLocks noChangeArrowheads="1"/>
          </p:cNvSpPr>
          <p:nvPr/>
        </p:nvSpPr>
        <p:spPr bwMode="auto">
          <a:xfrm>
            <a:off x="7267842" y="5527675"/>
            <a:ext cx="18761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uk-UA" altLang="ru-RU" sz="1600" b="1" i="1" dirty="0" err="1">
                <a:latin typeface="Times New Roman" pitchFamily="18" charset="0"/>
                <a:cs typeface="Times New Roman" pitchFamily="18" charset="0"/>
              </a:rPr>
              <a:t>Зат</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молекуласы</a:t>
            </a:r>
            <a:endParaRPr lang="uk-UA" altLang="ru-RU" sz="1600" b="1" i="1" dirty="0">
              <a:latin typeface="Times New Roman" pitchFamily="18" charset="0"/>
              <a:cs typeface="Times New Roman" pitchFamily="18" charset="0"/>
            </a:endParaRPr>
          </a:p>
        </p:txBody>
      </p:sp>
      <p:sp>
        <p:nvSpPr>
          <p:cNvPr id="11275" name="Прямоугольник 1"/>
          <p:cNvSpPr>
            <a:spLocks noChangeArrowheads="1"/>
          </p:cNvSpPr>
          <p:nvPr/>
        </p:nvSpPr>
        <p:spPr bwMode="auto">
          <a:xfrm>
            <a:off x="1116013" y="110962"/>
            <a:ext cx="7802562" cy="1938992"/>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b="1" i="1" dirty="0">
                <a:solidFill>
                  <a:srgbClr val="000000"/>
                </a:solidFill>
                <a:latin typeface="Times New Roman" pitchFamily="18" charset="0"/>
                <a:cs typeface="Times New Roman" pitchFamily="18" charset="0"/>
              </a:rPr>
              <a:t>Қарапайым диффузия</a:t>
            </a:r>
            <a:r>
              <a:rPr lang="kk-KZ" altLang="ru-RU" sz="2000" dirty="0">
                <a:solidFill>
                  <a:srgbClr val="000000"/>
                </a:solidFill>
                <a:latin typeface="Times New Roman" pitchFamily="18" charset="0"/>
                <a:cs typeface="Times New Roman" pitchFamily="18" charset="0"/>
              </a:rPr>
              <a:t> – бұл заттардың өзі бетімен  мембрана арқылы өтіп кетуі. Қарапайым диффузия заттың </a:t>
            </a:r>
            <a:r>
              <a:rPr lang="kk-KZ" altLang="ru-RU" sz="2000" b="1" i="1" dirty="0">
                <a:solidFill>
                  <a:srgbClr val="000000"/>
                </a:solidFill>
                <a:latin typeface="Times New Roman" pitchFamily="18" charset="0"/>
                <a:cs typeface="Times New Roman" pitchFamily="18" charset="0"/>
              </a:rPr>
              <a:t>концентрация градиенті </a:t>
            </a:r>
            <a:r>
              <a:rPr lang="kk-KZ" altLang="ru-RU" sz="2000" dirty="0">
                <a:solidFill>
                  <a:srgbClr val="000000"/>
                </a:solidFill>
                <a:latin typeface="Times New Roman" pitchFamily="18" charset="0"/>
                <a:cs typeface="Times New Roman" pitchFamily="18" charset="0"/>
              </a:rPr>
              <a:t>бойы жүзеге асады. </a:t>
            </a:r>
            <a:endParaRPr lang="kk-KZ" altLang="ru-RU" sz="2000" dirty="0" smtClean="0">
              <a:solidFill>
                <a:srgbClr val="000000"/>
              </a:solidFill>
              <a:latin typeface="Times New Roman" pitchFamily="18" charset="0"/>
              <a:cs typeface="Times New Roman" pitchFamily="18" charset="0"/>
            </a:endParaRPr>
          </a:p>
          <a:p>
            <a:pPr algn="ctr" eaLnBrk="1" hangingPunct="1"/>
            <a:r>
              <a:rPr lang="kk-KZ" altLang="ru-RU" sz="2000" b="1" dirty="0" smtClean="0">
                <a:solidFill>
                  <a:srgbClr val="000000"/>
                </a:solidFill>
                <a:latin typeface="Times New Roman" pitchFamily="18" charset="0"/>
                <a:cs typeface="Times New Roman" pitchFamily="18" charset="0"/>
              </a:rPr>
              <a:t>Концентрация </a:t>
            </a:r>
            <a:r>
              <a:rPr lang="kk-KZ" altLang="ru-RU" sz="2000" b="1" dirty="0">
                <a:solidFill>
                  <a:srgbClr val="000000"/>
                </a:solidFill>
                <a:latin typeface="Times New Roman" pitchFamily="18" charset="0"/>
                <a:cs typeface="Times New Roman" pitchFamily="18" charset="0"/>
              </a:rPr>
              <a:t>градиенті бойы диффузиясы дегеніміз – бұл заттың концентрация жоғары  жағынан концентрация төмен жағына өтіп кетуі. </a:t>
            </a:r>
            <a:endParaRPr lang="ru-RU" altLang="ru-RU" sz="2000" b="1" dirty="0"/>
          </a:p>
        </p:txBody>
      </p:sp>
      <p:pic>
        <p:nvPicPr>
          <p:cNvPr id="11272" name="Рисунок 7" descr="Рисунок6_.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5392" y="2091434"/>
            <a:ext cx="584245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067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descr="Рисунок2_.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5" y="650927"/>
            <a:ext cx="76485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1"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0245" name="Точечный рисунок" r:id="rId4" imgW="4175238" imgH="3421677" progId="PBrush">
                  <p:embed/>
                </p:oleObj>
              </mc:Choice>
              <mc:Fallback>
                <p:oleObj name="Точечный рисунок" r:id="rId4" imgW="4175238" imgH="3421677" progId="PBrush">
                  <p:embed/>
                  <p:pic>
                    <p:nvPicPr>
                      <p:cNvPr id="1229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2292" name="Рисунок 3" descr="membrana_plasmatica.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H:\общая биология\клетка\рисунки\органеллы\мембрана\gap-junc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H:\общая биология\клетка\рисунки\органеллы\мембрана\figure-03-21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H:\общая биология\клетка\рисунки\органеллы\мембрана\endosymbiosis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H:\общая биология\клетка\рисунки\органеллы\мембрана\biochemical_pathway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10"/>
          <p:cNvSpPr txBox="1">
            <a:spLocks noChangeArrowheads="1"/>
          </p:cNvSpPr>
          <p:nvPr/>
        </p:nvSpPr>
        <p:spPr bwMode="auto">
          <a:xfrm>
            <a:off x="1357313" y="19214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газдар</a:t>
            </a:r>
            <a:endParaRPr lang="uk-UA" altLang="ru-RU" sz="1600" b="1" i="1" dirty="0">
              <a:latin typeface="Times New Roman" pitchFamily="18" charset="0"/>
              <a:cs typeface="Times New Roman" pitchFamily="18" charset="0"/>
            </a:endParaRPr>
          </a:p>
        </p:txBody>
      </p:sp>
      <p:sp>
        <p:nvSpPr>
          <p:cNvPr id="12298" name="TextBox 11"/>
          <p:cNvSpPr txBox="1">
            <a:spLocks noChangeArrowheads="1"/>
          </p:cNvSpPr>
          <p:nvPr/>
        </p:nvSpPr>
        <p:spPr bwMode="auto">
          <a:xfrm>
            <a:off x="2357438" y="69902"/>
            <a:ext cx="13573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полярсыз</a:t>
            </a:r>
            <a:r>
              <a:rPr lang="uk-UA" altLang="ru-RU" sz="1600" b="1" i="1" dirty="0">
                <a:latin typeface="Times New Roman" pitchFamily="18" charset="0"/>
                <a:cs typeface="Times New Roman" pitchFamily="18" charset="0"/>
              </a:rPr>
              <a:t> молекула</a:t>
            </a:r>
          </a:p>
        </p:txBody>
      </p:sp>
      <p:sp>
        <p:nvSpPr>
          <p:cNvPr id="12299" name="TextBox 12"/>
          <p:cNvSpPr txBox="1">
            <a:spLocks noChangeArrowheads="1"/>
          </p:cNvSpPr>
          <p:nvPr/>
        </p:nvSpPr>
        <p:spPr bwMode="auto">
          <a:xfrm>
            <a:off x="3714750" y="90181"/>
            <a:ext cx="18573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полярлы</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төмен</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молекулалар</a:t>
            </a:r>
            <a:endParaRPr lang="uk-UA" altLang="ru-RU" sz="1600" b="1" i="1" dirty="0">
              <a:latin typeface="Times New Roman" pitchFamily="18" charset="0"/>
              <a:cs typeface="Times New Roman" pitchFamily="18" charset="0"/>
            </a:endParaRPr>
          </a:p>
        </p:txBody>
      </p:sp>
      <p:sp>
        <p:nvSpPr>
          <p:cNvPr id="12300" name="TextBox 13"/>
          <p:cNvSpPr txBox="1">
            <a:spLocks noChangeArrowheads="1"/>
          </p:cNvSpPr>
          <p:nvPr/>
        </p:nvSpPr>
        <p:spPr bwMode="auto">
          <a:xfrm>
            <a:off x="5450159" y="69902"/>
            <a:ext cx="1643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полярлы</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ірі</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молекулалар</a:t>
            </a:r>
            <a:endParaRPr lang="uk-UA" altLang="ru-RU" sz="1600" b="1" i="1" dirty="0">
              <a:latin typeface="Times New Roman" pitchFamily="18" charset="0"/>
              <a:cs typeface="Times New Roman" pitchFamily="18" charset="0"/>
            </a:endParaRPr>
          </a:p>
        </p:txBody>
      </p:sp>
      <p:sp>
        <p:nvSpPr>
          <p:cNvPr id="12301" name="TextBox 14"/>
          <p:cNvSpPr txBox="1">
            <a:spLocks noChangeArrowheads="1"/>
          </p:cNvSpPr>
          <p:nvPr/>
        </p:nvSpPr>
        <p:spPr bwMode="auto">
          <a:xfrm>
            <a:off x="7260048" y="62683"/>
            <a:ext cx="16430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зарядталған</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молекулалар</a:t>
            </a:r>
            <a:endParaRPr lang="uk-UA" altLang="ru-RU" sz="1600" b="1" i="1" dirty="0">
              <a:latin typeface="Times New Roman" pitchFamily="18" charset="0"/>
              <a:cs typeface="Times New Roman" pitchFamily="18" charset="0"/>
            </a:endParaRPr>
          </a:p>
        </p:txBody>
      </p:sp>
      <p:sp>
        <p:nvSpPr>
          <p:cNvPr id="12302" name="TextBox 15"/>
          <p:cNvSpPr txBox="1">
            <a:spLocks noChangeArrowheads="1"/>
          </p:cNvSpPr>
          <p:nvPr/>
        </p:nvSpPr>
        <p:spPr bwMode="auto">
          <a:xfrm>
            <a:off x="2571750" y="979487"/>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dirty="0" err="1">
                <a:latin typeface="Times New Roman" pitchFamily="18" charset="0"/>
                <a:cs typeface="Times New Roman" pitchFamily="18" charset="0"/>
              </a:rPr>
              <a:t>бензен</a:t>
            </a:r>
            <a:endParaRPr lang="uk-UA" altLang="ru-RU" sz="1600" b="1" dirty="0">
              <a:latin typeface="Times New Roman" pitchFamily="18" charset="0"/>
              <a:cs typeface="Times New Roman" pitchFamily="18" charset="0"/>
            </a:endParaRPr>
          </a:p>
        </p:txBody>
      </p:sp>
      <p:sp>
        <p:nvSpPr>
          <p:cNvPr id="12303" name="TextBox 16"/>
          <p:cNvSpPr txBox="1">
            <a:spLocks noChangeArrowheads="1"/>
          </p:cNvSpPr>
          <p:nvPr/>
        </p:nvSpPr>
        <p:spPr bwMode="auto">
          <a:xfrm>
            <a:off x="4342060" y="1958079"/>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dirty="0" err="1">
                <a:latin typeface="Times New Roman" pitchFamily="18" charset="0"/>
                <a:cs typeface="Times New Roman" pitchFamily="18" charset="0"/>
              </a:rPr>
              <a:t>этанол</a:t>
            </a:r>
            <a:endParaRPr lang="uk-UA" altLang="ru-RU" sz="1600" b="1" dirty="0">
              <a:latin typeface="Times New Roman" pitchFamily="18" charset="0"/>
              <a:cs typeface="Times New Roman" pitchFamily="18" charset="0"/>
            </a:endParaRPr>
          </a:p>
        </p:txBody>
      </p:sp>
      <p:sp>
        <p:nvSpPr>
          <p:cNvPr id="12304" name="TextBox 17"/>
          <p:cNvSpPr txBox="1">
            <a:spLocks noChangeArrowheads="1"/>
          </p:cNvSpPr>
          <p:nvPr/>
        </p:nvSpPr>
        <p:spPr bwMode="auto">
          <a:xfrm>
            <a:off x="5727177" y="2045494"/>
            <a:ext cx="1000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dirty="0">
                <a:latin typeface="Times New Roman" pitchFamily="18" charset="0"/>
                <a:cs typeface="Times New Roman" pitchFamily="18" charset="0"/>
              </a:rPr>
              <a:t>глюкоза</a:t>
            </a:r>
          </a:p>
        </p:txBody>
      </p:sp>
      <p:sp>
        <p:nvSpPr>
          <p:cNvPr id="12305" name="TextBox 18"/>
          <p:cNvSpPr txBox="1">
            <a:spLocks noChangeArrowheads="1"/>
          </p:cNvSpPr>
          <p:nvPr/>
        </p:nvSpPr>
        <p:spPr bwMode="auto">
          <a:xfrm>
            <a:off x="6727302" y="2040962"/>
            <a:ext cx="1571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dirty="0" err="1">
                <a:latin typeface="Times New Roman" pitchFamily="18" charset="0"/>
                <a:cs typeface="Times New Roman" pitchFamily="18" charset="0"/>
              </a:rPr>
              <a:t>аминқышқыл</a:t>
            </a:r>
            <a:endParaRPr lang="uk-UA" altLang="ru-RU" sz="1600" b="1" dirty="0">
              <a:latin typeface="Times New Roman" pitchFamily="18" charset="0"/>
              <a:cs typeface="Times New Roman" pitchFamily="18" charset="0"/>
            </a:endParaRPr>
          </a:p>
        </p:txBody>
      </p:sp>
      <p:sp>
        <p:nvSpPr>
          <p:cNvPr id="12306" name="TextBox 19"/>
          <p:cNvSpPr txBox="1">
            <a:spLocks noChangeArrowheads="1"/>
          </p:cNvSpPr>
          <p:nvPr/>
        </p:nvSpPr>
        <p:spPr bwMode="auto">
          <a:xfrm>
            <a:off x="8081579" y="1789804"/>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dirty="0" err="1">
                <a:latin typeface="Times New Roman" pitchFamily="18" charset="0"/>
                <a:cs typeface="Times New Roman" pitchFamily="18" charset="0"/>
              </a:rPr>
              <a:t>иондар</a:t>
            </a:r>
            <a:endParaRPr lang="uk-UA" altLang="ru-RU" sz="1600" b="1" dirty="0">
              <a:latin typeface="Times New Roman" pitchFamily="18" charset="0"/>
              <a:cs typeface="Times New Roman" pitchFamily="18" charset="0"/>
            </a:endParaRPr>
          </a:p>
        </p:txBody>
      </p:sp>
      <p:sp>
        <p:nvSpPr>
          <p:cNvPr id="12307" name="Прямоугольник 1"/>
          <p:cNvSpPr>
            <a:spLocks noChangeArrowheads="1"/>
          </p:cNvSpPr>
          <p:nvPr/>
        </p:nvSpPr>
        <p:spPr bwMode="auto">
          <a:xfrm>
            <a:off x="1140337" y="5253031"/>
            <a:ext cx="8006326" cy="156966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dirty="0">
                <a:solidFill>
                  <a:srgbClr val="000000"/>
                </a:solidFill>
                <a:latin typeface="Times New Roman" pitchFamily="18" charset="0"/>
                <a:cs typeface="Times New Roman" pitchFamily="18" charset="0"/>
              </a:rPr>
              <a:t>Қарапайым диффузия жолы мембрана арқылы женіл тасымалданады төменгі молекулалық салмағы бар полярсыз заттар: май қышқылдары, </a:t>
            </a:r>
            <a:r>
              <a:rPr lang="kk-KZ" altLang="ru-RU" b="1" i="1" dirty="0">
                <a:solidFill>
                  <a:srgbClr val="000000"/>
                </a:solidFill>
                <a:latin typeface="Times New Roman" pitchFamily="18" charset="0"/>
                <a:cs typeface="Times New Roman" pitchFamily="18" charset="0"/>
              </a:rPr>
              <a:t>О</a:t>
            </a:r>
            <a:r>
              <a:rPr lang="kk-KZ" altLang="ru-RU" b="1" i="1" baseline="-25000" dirty="0">
                <a:solidFill>
                  <a:srgbClr val="000000"/>
                </a:solidFill>
                <a:latin typeface="Times New Roman" pitchFamily="18" charset="0"/>
                <a:cs typeface="Times New Roman" pitchFamily="18" charset="0"/>
              </a:rPr>
              <a:t>2</a:t>
            </a:r>
            <a:r>
              <a:rPr lang="kk-KZ" altLang="ru-RU" b="1" i="1" dirty="0">
                <a:solidFill>
                  <a:srgbClr val="000000"/>
                </a:solidFill>
                <a:latin typeface="Times New Roman" pitchFamily="18" charset="0"/>
                <a:cs typeface="Times New Roman" pitchFamily="18" charset="0"/>
              </a:rPr>
              <a:t>,  стероидтар, тиреоидтық гормондар.</a:t>
            </a:r>
            <a:r>
              <a:rPr lang="kk-KZ" altLang="ru-RU" dirty="0">
                <a:solidFill>
                  <a:srgbClr val="000000"/>
                </a:solidFill>
                <a:latin typeface="Times New Roman" pitchFamily="18" charset="0"/>
                <a:cs typeface="Times New Roman" pitchFamily="18" charset="0"/>
              </a:rPr>
              <a:t> Төменгі молекулалық салмағы бар полярлы заттар: </a:t>
            </a:r>
            <a:r>
              <a:rPr lang="kk-KZ" altLang="ru-RU" b="1" i="1" dirty="0">
                <a:solidFill>
                  <a:srgbClr val="000000"/>
                </a:solidFill>
                <a:latin typeface="Times New Roman" pitchFamily="18" charset="0"/>
                <a:cs typeface="Times New Roman" pitchFamily="18" charset="0"/>
              </a:rPr>
              <a:t>несепнәр, этанол, Н</a:t>
            </a:r>
            <a:r>
              <a:rPr lang="kk-KZ" altLang="ru-RU" b="1" i="1" baseline="-25000" dirty="0">
                <a:solidFill>
                  <a:srgbClr val="000000"/>
                </a:solidFill>
                <a:latin typeface="Times New Roman" pitchFamily="18" charset="0"/>
                <a:cs typeface="Times New Roman" pitchFamily="18" charset="0"/>
              </a:rPr>
              <a:t>2</a:t>
            </a:r>
            <a:r>
              <a:rPr lang="kk-KZ" altLang="ru-RU" b="1" i="1" dirty="0">
                <a:solidFill>
                  <a:srgbClr val="000000"/>
                </a:solidFill>
                <a:latin typeface="Times New Roman" pitchFamily="18" charset="0"/>
                <a:cs typeface="Times New Roman" pitchFamily="18" charset="0"/>
              </a:rPr>
              <a:t>О, СО</a:t>
            </a:r>
            <a:r>
              <a:rPr lang="kk-KZ" altLang="ru-RU" b="1" i="1" baseline="-25000" dirty="0">
                <a:solidFill>
                  <a:srgbClr val="000000"/>
                </a:solidFill>
                <a:latin typeface="Times New Roman" pitchFamily="18" charset="0"/>
                <a:cs typeface="Times New Roman" pitchFamily="18" charset="0"/>
              </a:rPr>
              <a:t>2</a:t>
            </a:r>
            <a:r>
              <a:rPr lang="kk-KZ" altLang="ru-RU" b="1" i="1" dirty="0">
                <a:solidFill>
                  <a:srgbClr val="000000"/>
                </a:solidFill>
                <a:latin typeface="Times New Roman" pitchFamily="18" charset="0"/>
                <a:cs typeface="Times New Roman" pitchFamily="18" charset="0"/>
              </a:rPr>
              <a:t>, NН</a:t>
            </a:r>
            <a:r>
              <a:rPr lang="kk-KZ" altLang="ru-RU" baseline="-25000" dirty="0">
                <a:solidFill>
                  <a:srgbClr val="000000"/>
                </a:solidFill>
                <a:latin typeface="Times New Roman" pitchFamily="18" charset="0"/>
                <a:cs typeface="Times New Roman" pitchFamily="18" charset="0"/>
              </a:rPr>
              <a:t>3</a:t>
            </a:r>
            <a:r>
              <a:rPr lang="kk-KZ" altLang="ru-RU" dirty="0">
                <a:solidFill>
                  <a:srgbClr val="000000"/>
                </a:solidFill>
                <a:latin typeface="Times New Roman" pitchFamily="18" charset="0"/>
                <a:cs typeface="Times New Roman" pitchFamily="18" charset="0"/>
              </a:rPr>
              <a:t>, мембрананы диффузия арқылы өтіп кететін жылдамдығы жоғары. </a:t>
            </a:r>
            <a:endParaRPr lang="ru-RU" altLang="ru-RU" sz="2400" dirty="0"/>
          </a:p>
        </p:txBody>
      </p:sp>
    </p:spTree>
    <p:extLst>
      <p:ext uri="{BB962C8B-B14F-4D97-AF65-F5344CB8AC3E}">
        <p14:creationId xmlns:p14="http://schemas.microsoft.com/office/powerpoint/2010/main" val="2938767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16" descr="Рисунок7_.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56" y="485527"/>
            <a:ext cx="3929063"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1269" name="Точечный рисунок" r:id="rId4" imgW="4175238" imgH="3421677" progId="PBrush">
                  <p:embed/>
                </p:oleObj>
              </mc:Choice>
              <mc:Fallback>
                <p:oleObj name="Точечный рисунок" r:id="rId4" imgW="4175238" imgH="3421677" progId="PBrush">
                  <p:embed/>
                  <p:pic>
                    <p:nvPicPr>
                      <p:cNvPr id="1331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3316" name="Рисунок 2" descr="membrana_plasmatica.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H:\общая биология\клетка\рисунки\органеллы\мембрана\gap-junc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H:\общая биология\клетка\рисунки\органеллы\мембрана\figure-03-21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H:\общая биология\клетка\рисунки\органеллы\мембрана\endosymbiosis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H:\общая биология\клетка\рисунки\органеллы\мембрана\biochemical_pathway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163638" y="23862"/>
            <a:ext cx="3765550" cy="461665"/>
          </a:xfrm>
          <a:prstGeom prst="rect">
            <a:avLst/>
          </a:prstGeom>
        </p:spPr>
        <p:txBody>
          <a:bodyPr wrap="square">
            <a:spAutoFit/>
          </a:bodyPr>
          <a:lstStyle/>
          <a:p>
            <a:pPr algn="ctr">
              <a:defRPr/>
            </a:pPr>
            <a:r>
              <a:rPr lang="kk-KZ"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Қарапайым диффузия</a:t>
            </a:r>
          </a:p>
        </p:txBody>
      </p:sp>
      <p:pic>
        <p:nvPicPr>
          <p:cNvPr id="14" name="Рисунок 13" descr="Kink_modell_cell_membrane_01.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06266" y="464195"/>
            <a:ext cx="3919538"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Прямоугольник 14"/>
          <p:cNvSpPr>
            <a:spLocks noChangeArrowheads="1"/>
          </p:cNvSpPr>
          <p:nvPr/>
        </p:nvSpPr>
        <p:spPr bwMode="auto">
          <a:xfrm>
            <a:off x="1357313" y="1357313"/>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ru-RU" altLang="ru-RU"/>
              <a:t>.</a:t>
            </a:r>
            <a:endParaRPr lang="uk-UA" altLang="ru-RU"/>
          </a:p>
        </p:txBody>
      </p:sp>
      <p:sp>
        <p:nvSpPr>
          <p:cNvPr id="13325" name="Прямоугольник 1"/>
          <p:cNvSpPr>
            <a:spLocks noChangeArrowheads="1"/>
          </p:cNvSpPr>
          <p:nvPr/>
        </p:nvSpPr>
        <p:spPr bwMode="auto">
          <a:xfrm>
            <a:off x="1042988" y="590681"/>
            <a:ext cx="4153692"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1600" dirty="0">
                <a:latin typeface="Times New Roman" pitchFamily="18" charset="0"/>
                <a:cs typeface="Times New Roman" pitchFamily="18" charset="0"/>
              </a:rPr>
              <a:t>Жай диффузия кезінде клеткадан тыс сұйықта еріген ұсақ молекулалар мембранаға сіңеді де клетка ішіндегі сұйыққа өтеді. </a:t>
            </a:r>
          </a:p>
          <a:p>
            <a:pPr algn="just" eaLnBrk="1" hangingPunct="1"/>
            <a:r>
              <a:rPr lang="kk-KZ" altLang="ru-RU" sz="1600" dirty="0">
                <a:latin typeface="Times New Roman" pitchFamily="18" charset="0"/>
                <a:cs typeface="Times New Roman" pitchFamily="18" charset="0"/>
              </a:rPr>
              <a:t>Заттардың мембрана арқылы клетка ішіне енуі молекулалның гидрофобтық қасиетіне, яғни майға сіңу қабілетіне байланысты болып келеді</a:t>
            </a:r>
            <a:r>
              <a:rPr lang="kk-KZ" altLang="ru-RU" sz="1600" dirty="0" smtClean="0">
                <a:latin typeface="Times New Roman" pitchFamily="18" charset="0"/>
                <a:cs typeface="Times New Roman" pitchFamily="18" charset="0"/>
              </a:rPr>
              <a:t>.</a:t>
            </a:r>
          </a:p>
          <a:p>
            <a:pPr algn="just" eaLnBrk="1" hangingPunct="1"/>
            <a:endParaRPr lang="kk-KZ" altLang="ru-RU" sz="1600" dirty="0">
              <a:latin typeface="Times New Roman" pitchFamily="18" charset="0"/>
              <a:cs typeface="Times New Roman" pitchFamily="18" charset="0"/>
            </a:endParaRPr>
          </a:p>
          <a:p>
            <a:pPr algn="just" eaLnBrk="1" hangingPunct="1"/>
            <a:r>
              <a:rPr lang="kk-KZ" altLang="ru-RU" sz="1600" dirty="0">
                <a:latin typeface="Times New Roman" pitchFamily="18" charset="0"/>
                <a:cs typeface="Times New Roman" pitchFamily="18" charset="0"/>
              </a:rPr>
              <a:t>Глицерол мембрананы өтетін жылдамдығы өте төмен, ал глюкоза өзі  мембрананы диффузия арқылы өтіп кетпейді. Зарядталған молекулаларының барлығы үшін мембрана өткізбейтін қалқа.</a:t>
            </a:r>
          </a:p>
          <a:p>
            <a:pPr algn="just" eaLnBrk="1" hangingPunct="1"/>
            <a:r>
              <a:rPr lang="kk-KZ" altLang="ru-RU" sz="1600" dirty="0">
                <a:latin typeface="Times New Roman" pitchFamily="18" charset="0"/>
                <a:cs typeface="Times New Roman" pitchFamily="18" charset="0"/>
              </a:rPr>
              <a:t>Қарапайым диффузияның жылдамдығы мембрананың екі жағындағы заттың концентрациялардың айырмашылығына тәуелді. Мембранамен бөлінген екі бөліктердің концентрациялардың айырмашылығы жоғарласа қарапайым диффузияның жылдамдағы өседі,  төмендесе – төмендейді, тең болғанда  - тоқтайды. Концентрацияның ара-қатынасы кері денгейге өзгерсе – диффузияның бағыты өзгереді</a:t>
            </a:r>
            <a:r>
              <a:rPr lang="kk-KZ" altLang="ru-RU" sz="1600" dirty="0" smtClean="0">
                <a:latin typeface="Times New Roman" pitchFamily="18" charset="0"/>
                <a:cs typeface="Times New Roman" pitchFamily="18" charset="0"/>
              </a:rPr>
              <a:t>.</a:t>
            </a:r>
            <a:endParaRPr lang="kk-KZ" alt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17625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3" descr="membrana_plasmatic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5" y="1857375"/>
            <a:ext cx="4814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9"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2293" name="Точечный рисунок" r:id="rId4" imgW="4175238" imgH="3421677" progId="PBrush">
                  <p:embed/>
                </p:oleObj>
              </mc:Choice>
              <mc:Fallback>
                <p:oleObj name="Точечный рисунок" r:id="rId4" imgW="4175238" imgH="3421677" progId="PBrush">
                  <p:embed/>
                  <p:pic>
                    <p:nvPicPr>
                      <p:cNvPr id="143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4340" name="Рисунок 5" descr="membrana_plasmatica.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2900714" y="0"/>
            <a:ext cx="3621505" cy="461665"/>
          </a:xfrm>
          <a:prstGeom prst="rect">
            <a:avLst/>
          </a:prstGeom>
        </p:spPr>
        <p:txBody>
          <a:bodyPr wrap="none">
            <a:spAutoFit/>
          </a:bodyPr>
          <a:lstStyle/>
          <a:p>
            <a:pPr algn="ctr">
              <a:defRPr/>
            </a:pPr>
            <a:r>
              <a:rPr lang="kk-KZ"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Жеңілдетілген диффузия</a:t>
            </a:r>
          </a:p>
        </p:txBody>
      </p:sp>
      <p:sp>
        <p:nvSpPr>
          <p:cNvPr id="3" name="Прямоугольник 2"/>
          <p:cNvSpPr/>
          <p:nvPr/>
        </p:nvSpPr>
        <p:spPr>
          <a:xfrm>
            <a:off x="1155763" y="465122"/>
            <a:ext cx="7915275" cy="1477962"/>
          </a:xfrm>
          <a:prstGeom prst="rect">
            <a:avLst/>
          </a:prstGeom>
        </p:spPr>
        <p:txBody>
          <a:bodyPr>
            <a:spAutoFit/>
          </a:bodyPr>
          <a:lstStyle/>
          <a:p>
            <a:pPr algn="just">
              <a:defRPr/>
            </a:pPr>
            <a:r>
              <a:rPr lang="kk-KZ" b="1" i="1" dirty="0">
                <a:solidFill>
                  <a:srgbClr val="C00000"/>
                </a:solidFill>
                <a:latin typeface="+mj-lt"/>
              </a:rPr>
              <a:t>Жеңілдеткен диффузия </a:t>
            </a:r>
            <a:r>
              <a:rPr lang="kk-KZ" i="1" dirty="0">
                <a:latin typeface="+mj-lt"/>
              </a:rPr>
              <a:t>– бұл мембрана арқылы  концентрация градиенті бойы заттардың тасымалдануы. Бірақ зат өзі-өзінен мембрана арқылы өтіп кетпейді, заттың женілдеткен диффузиясы ерекше белоктың қатысумен жүзеге асады. Зат тасымалдаушы ретінде </a:t>
            </a:r>
            <a:r>
              <a:rPr lang="kk-KZ" i="1" dirty="0">
                <a:solidFill>
                  <a:srgbClr val="C00000"/>
                </a:solidFill>
                <a:latin typeface="+mj-lt"/>
              </a:rPr>
              <a:t> </a:t>
            </a:r>
            <a:r>
              <a:rPr lang="kk-KZ" b="1" i="1" dirty="0">
                <a:solidFill>
                  <a:srgbClr val="C00000"/>
                </a:solidFill>
                <a:latin typeface="+mj-lt"/>
              </a:rPr>
              <a:t>транслоказа</a:t>
            </a:r>
            <a:r>
              <a:rPr lang="kk-KZ" i="1" dirty="0">
                <a:solidFill>
                  <a:srgbClr val="C00000"/>
                </a:solidFill>
                <a:latin typeface="+mj-lt"/>
              </a:rPr>
              <a:t> </a:t>
            </a:r>
            <a:r>
              <a:rPr lang="kk-KZ" i="1" dirty="0">
                <a:latin typeface="+mj-lt"/>
              </a:rPr>
              <a:t>деп аталатын белоктар қызмет атқарады. </a:t>
            </a:r>
          </a:p>
        </p:txBody>
      </p:sp>
      <p:sp>
        <p:nvSpPr>
          <p:cNvPr id="4" name="Прямоугольник 3"/>
          <p:cNvSpPr/>
          <p:nvPr/>
        </p:nvSpPr>
        <p:spPr>
          <a:xfrm>
            <a:off x="1136650" y="1964285"/>
            <a:ext cx="2859088" cy="3494088"/>
          </a:xfrm>
          <a:prstGeom prst="rect">
            <a:avLst/>
          </a:prstGeom>
        </p:spPr>
        <p:txBody>
          <a:bodyPr>
            <a:spAutoFit/>
          </a:bodyPr>
          <a:lstStyle/>
          <a:p>
            <a:pPr algn="ctr">
              <a:defRPr/>
            </a:pPr>
            <a:r>
              <a:rPr lang="kk-KZ" sz="1700" dirty="0">
                <a:latin typeface="+mn-lt"/>
              </a:rPr>
              <a:t>Транслоказалардың ерекшелігі тасымалдайтын заттың түріне байланысты. Мысалы, эритроцит плазмолемаларының К+-каналдарында орналасқан транслоказалар К+-иондарына бағаталған ерекшелігіне ие, Са+-каналдарының транслоказаның ерекшелігі Са+-иондарына бағытталған</a:t>
            </a:r>
            <a:r>
              <a:rPr lang="ru-RU" sz="1700" dirty="0">
                <a:latin typeface="+mn-lt"/>
              </a:rPr>
              <a:t>.</a:t>
            </a:r>
          </a:p>
        </p:txBody>
      </p:sp>
      <p:sp>
        <p:nvSpPr>
          <p:cNvPr id="5" name="Прямоугольник 4"/>
          <p:cNvSpPr/>
          <p:nvPr/>
        </p:nvSpPr>
        <p:spPr>
          <a:xfrm>
            <a:off x="1136650" y="5463546"/>
            <a:ext cx="2924175" cy="1201737"/>
          </a:xfrm>
          <a:prstGeom prst="rect">
            <a:avLst/>
          </a:prstGeom>
        </p:spPr>
        <p:txBody>
          <a:bodyPr>
            <a:spAutoFit/>
          </a:bodyPr>
          <a:lstStyle/>
          <a:p>
            <a:pPr algn="just" fontAlgn="auto">
              <a:spcBef>
                <a:spcPts val="0"/>
              </a:spcBef>
              <a:spcAft>
                <a:spcPts val="0"/>
              </a:spcAft>
              <a:defRPr/>
            </a:pPr>
            <a:r>
              <a:rPr lang="kk-KZ" kern="0" dirty="0">
                <a:solidFill>
                  <a:prstClr val="black"/>
                </a:solidFill>
                <a:latin typeface="+mj-lt"/>
                <a:cs typeface="+mn-cs"/>
              </a:rPr>
              <a:t>Бұл процесс спецификалық процесс. Ол қарапайым диффузияға қарағанда жылдам жүреді.</a:t>
            </a:r>
            <a:endParaRPr lang="kk-KZ" kern="0" dirty="0">
              <a:solidFill>
                <a:sysClr val="windowText" lastClr="000000"/>
              </a:solidFill>
              <a:latin typeface="+mj-lt"/>
            </a:endParaRPr>
          </a:p>
        </p:txBody>
      </p:sp>
      <p:sp>
        <p:nvSpPr>
          <p:cNvPr id="7" name="Прямоугольник 6"/>
          <p:cNvSpPr/>
          <p:nvPr/>
        </p:nvSpPr>
        <p:spPr>
          <a:xfrm>
            <a:off x="6804248" y="5783647"/>
            <a:ext cx="1447800" cy="369887"/>
          </a:xfrm>
          <a:prstGeom prst="rect">
            <a:avLst/>
          </a:prstGeom>
        </p:spPr>
        <p:txBody>
          <a:bodyPr wrap="none">
            <a:spAutoFit/>
          </a:bodyPr>
          <a:lstStyle/>
          <a:p>
            <a:pPr fontAlgn="auto">
              <a:spcBef>
                <a:spcPts val="0"/>
              </a:spcBef>
              <a:spcAft>
                <a:spcPts val="0"/>
              </a:spcAft>
              <a:defRPr/>
            </a:pPr>
            <a:r>
              <a:rPr lang="uk-UA" b="1" i="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пермеазалар</a:t>
            </a:r>
            <a:endParaRPr lang="ru-RU" kern="0" dirty="0">
              <a:solidFill>
                <a:sysClr val="windowText" lastClr="000000"/>
              </a:solidFill>
            </a:endParaRPr>
          </a:p>
        </p:txBody>
      </p:sp>
    </p:spTree>
    <p:extLst>
      <p:ext uri="{BB962C8B-B14F-4D97-AF65-F5344CB8AC3E}">
        <p14:creationId xmlns:p14="http://schemas.microsoft.com/office/powerpoint/2010/main" val="31350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3317" name="Точечный рисунок" r:id="rId3" imgW="4175238" imgH="3421677" progId="PBrush">
                  <p:embed/>
                </p:oleObj>
              </mc:Choice>
              <mc:Fallback>
                <p:oleObj name="Точечный рисунок" r:id="rId3" imgW="4175238" imgH="3421677" progId="PBrush">
                  <p:embed/>
                  <p:pic>
                    <p:nvPicPr>
                      <p:cNvPr id="1536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5363" name="Рисунок 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Прямоугольник 1"/>
          <p:cNvSpPr>
            <a:spLocks noChangeArrowheads="1"/>
          </p:cNvSpPr>
          <p:nvPr/>
        </p:nvSpPr>
        <p:spPr bwMode="auto">
          <a:xfrm>
            <a:off x="1258888" y="388938"/>
            <a:ext cx="74898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i="1" dirty="0">
                <a:latin typeface="Times New Roman" pitchFamily="18" charset="0"/>
                <a:cs typeface="Times New Roman" pitchFamily="18" charset="0"/>
              </a:rPr>
              <a:t>  </a:t>
            </a:r>
            <a:r>
              <a:rPr lang="kk-KZ" altLang="ru-RU" sz="2000" i="1" dirty="0">
                <a:latin typeface="Times New Roman" pitchFamily="18" charset="0"/>
                <a:cs typeface="Times New Roman" pitchFamily="18" charset="0"/>
              </a:rPr>
              <a:t>   Сонымен, қарапайым диффузияға қабілеті жоқ заттар транслоказа көмегімен мембрананы женілдеткен диффузия арқылы өтіп кетеді.  </a:t>
            </a:r>
            <a:endParaRPr lang="ru-RU" altLang="ru-RU" sz="2000" i="1" dirty="0">
              <a:latin typeface="Times New Roman" pitchFamily="18" charset="0"/>
              <a:cs typeface="Times New Roman" pitchFamily="18" charset="0"/>
            </a:endParaRPr>
          </a:p>
          <a:p>
            <a:pPr algn="just" eaLnBrk="1" hangingPunct="1"/>
            <a:r>
              <a:rPr lang="kk-KZ" altLang="ru-RU" sz="2000" i="1" dirty="0">
                <a:latin typeface="Times New Roman" pitchFamily="18" charset="0"/>
                <a:cs typeface="Times New Roman" pitchFamily="18" charset="0"/>
              </a:rPr>
              <a:t>     Кейбір заттар </a:t>
            </a:r>
            <a:r>
              <a:rPr lang="kk-KZ" altLang="ru-RU" sz="2000" i="1" dirty="0" smtClean="0">
                <a:latin typeface="Times New Roman" pitchFamily="18" charset="0"/>
                <a:cs typeface="Times New Roman" pitchFamily="18" charset="0"/>
              </a:rPr>
              <a:t>мембранадан </a:t>
            </a:r>
            <a:r>
              <a:rPr lang="kk-KZ" altLang="ru-RU" sz="2000" i="1" dirty="0">
                <a:latin typeface="Times New Roman" pitchFamily="18" charset="0"/>
                <a:cs typeface="Times New Roman" pitchFamily="18" charset="0"/>
              </a:rPr>
              <a:t>өтіп кету үшін екі жолды пайдаланады: қарапайым  диффузияны және женілдеткен диффузияны.</a:t>
            </a:r>
            <a:endParaRPr lang="ru-RU" altLang="ru-RU" sz="2000" i="1" dirty="0">
              <a:latin typeface="Times New Roman" pitchFamily="18" charset="0"/>
              <a:cs typeface="Times New Roman" pitchFamily="18" charset="0"/>
            </a:endParaRPr>
          </a:p>
          <a:p>
            <a:pPr algn="just" eaLnBrk="1" hangingPunct="1"/>
            <a:r>
              <a:rPr lang="kk-KZ" altLang="ru-RU" sz="2000" i="1" dirty="0">
                <a:latin typeface="Times New Roman" pitchFamily="18" charset="0"/>
                <a:cs typeface="Times New Roman" pitchFamily="18" charset="0"/>
              </a:rPr>
              <a:t>     Мысалы, су молекуласы әдетте қарапайым диффузия жолы арқылы мембрананы өтіп кетеді. Бірақ су молекулалырының диффузиясын қарқындау үшін бүйректің арналарының (почечные канальцы)  мембраналарында және секреторлы эпителий клеткаларының мембраналарында ерекше транслоказа қызмет атқарады. Бұл </a:t>
            </a:r>
            <a:r>
              <a:rPr lang="kk-KZ" altLang="ru-RU" sz="2000" b="1" i="1" dirty="0">
                <a:solidFill>
                  <a:srgbClr val="FF0000"/>
                </a:solidFill>
                <a:latin typeface="Times New Roman" pitchFamily="18" charset="0"/>
                <a:cs typeface="Times New Roman" pitchFamily="18" charset="0"/>
              </a:rPr>
              <a:t>аквапорин</a:t>
            </a:r>
            <a:r>
              <a:rPr lang="kk-KZ" altLang="ru-RU" sz="2000" i="1" dirty="0">
                <a:latin typeface="Times New Roman" pitchFamily="18" charset="0"/>
                <a:cs typeface="Times New Roman" pitchFamily="18" charset="0"/>
              </a:rPr>
              <a:t> деп аталатын транслоказа.     </a:t>
            </a:r>
          </a:p>
          <a:p>
            <a:pPr algn="just" eaLnBrk="1" hangingPunct="1"/>
            <a:r>
              <a:rPr lang="kk-KZ" altLang="ru-RU" sz="2000" i="1" dirty="0">
                <a:latin typeface="Times New Roman" pitchFamily="18" charset="0"/>
                <a:cs typeface="Times New Roman" pitchFamily="18" charset="0"/>
              </a:rPr>
              <a:t>     Аквапориндердің суды  жіберетіні фосфорлану процеспен реттенеді. Фосфорлық тобын байланыстыру және олардың </a:t>
            </a:r>
            <a:r>
              <a:rPr lang="kk-KZ" altLang="ru-RU" sz="2000" i="1" dirty="0" smtClean="0">
                <a:latin typeface="Times New Roman" pitchFamily="18" charset="0"/>
                <a:cs typeface="Times New Roman" pitchFamily="18" charset="0"/>
              </a:rPr>
              <a:t>аквапориндердің </a:t>
            </a:r>
            <a:r>
              <a:rPr lang="kk-KZ" altLang="ru-RU" sz="2000" i="1" dirty="0">
                <a:latin typeface="Times New Roman" pitchFamily="18" charset="0"/>
                <a:cs typeface="Times New Roman" pitchFamily="18" charset="0"/>
              </a:rPr>
              <a:t>белгілі аминқышқылдарға беруі судың  өткенін тездетеді немесе тежейді, бірақ  бағытына әсер етпейді.</a:t>
            </a:r>
            <a:endParaRPr lang="ru-RU" altLang="ru-RU"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40658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4341" name="Точечный рисунок" r:id="rId4" imgW="4175238" imgH="3421677" progId="PBrush">
                  <p:embed/>
                </p:oleObj>
              </mc:Choice>
              <mc:Fallback>
                <p:oleObj name="Точечный рисунок" r:id="rId4" imgW="4175238" imgH="3421677" progId="PBrush">
                  <p:embed/>
                  <p:pic>
                    <p:nvPicPr>
                      <p:cNvPr id="1638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6387" name="Рисунок 3" descr="membrana_plasmatica.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H:\общая биология\клетка\рисунки\органеллы\мембрана\gap-junc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общая биология\клетка\рисунки\органеллы\мембрана\figure-03-21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H:\общая биология\клетка\рисунки\органеллы\мембрана\endosymbiosis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H:\общая биология\клетка\рисунки\органеллы\мембрана\biochemical_pathway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3"/>
          <p:cNvSpPr>
            <a:spLocks noChangeArrowheads="1"/>
          </p:cNvSpPr>
          <p:nvPr/>
        </p:nvSpPr>
        <p:spPr bwMode="auto">
          <a:xfrm>
            <a:off x="1295400" y="150813"/>
            <a:ext cx="7572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kk-KZ" altLang="ru-RU" b="1" i="1" dirty="0"/>
              <a:t>Транслоказа өзінің қызметін бірнеше механизмдер арқылы жүзеге асыртады:   </a:t>
            </a:r>
          </a:p>
        </p:txBody>
      </p:sp>
      <p:pic>
        <p:nvPicPr>
          <p:cNvPr id="12" name="Облегченная диффузия.avi">
            <a:hlinkClick r:id="" action="ppaction://media"/>
          </p:cNvPr>
          <p:cNvPicPr>
            <a:picLocks noRot="1" noChangeAspect="1"/>
          </p:cNvPicPr>
          <p:nvPr>
            <a:videoFile r:link="rId2"/>
          </p:nvPr>
        </p:nvPicPr>
        <p:blipFill>
          <a:blip r:embed="rId11" cstate="print">
            <a:extLst>
              <a:ext uri="{28A0092B-C50C-407E-A947-70E740481C1C}">
                <a14:useLocalDpi xmlns:a14="http://schemas.microsoft.com/office/drawing/2010/main" val="0"/>
              </a:ext>
            </a:extLst>
          </a:blip>
          <a:srcRect/>
          <a:stretch>
            <a:fillRect/>
          </a:stretch>
        </p:blipFill>
        <p:spPr bwMode="auto">
          <a:xfrm>
            <a:off x="1295400" y="3214687"/>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Рисунок 12" descr="Рисунок8_.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6841" y="1766094"/>
            <a:ext cx="277812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Прямоугольник 1"/>
          <p:cNvSpPr>
            <a:spLocks noChangeArrowheads="1"/>
          </p:cNvSpPr>
          <p:nvPr/>
        </p:nvSpPr>
        <p:spPr bwMode="auto">
          <a:xfrm>
            <a:off x="1187450" y="809793"/>
            <a:ext cx="7734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i="1" dirty="0">
                <a:latin typeface="Times New Roman" pitchFamily="18" charset="0"/>
                <a:cs typeface="Times New Roman" pitchFamily="18" charset="0"/>
              </a:rPr>
              <a:t>1. Суббөліктерінің арасында ашық гидрофильды канал болады. Бұл канал арқылы молекулалық салмағы және жалпы заряды белгілі заттар ғана өтіп кетеді. </a:t>
            </a:r>
            <a:endParaRPr lang="ru-RU" altLang="ru-RU" sz="1400" i="1" dirty="0">
              <a:latin typeface="Times New Roman" pitchFamily="18" charset="0"/>
              <a:cs typeface="Times New Roman" pitchFamily="18" charset="0"/>
            </a:endParaRPr>
          </a:p>
        </p:txBody>
      </p:sp>
      <p:sp>
        <p:nvSpPr>
          <p:cNvPr id="16396" name="Прямоугольник 2"/>
          <p:cNvSpPr>
            <a:spLocks noChangeArrowheads="1"/>
          </p:cNvSpPr>
          <p:nvPr/>
        </p:nvSpPr>
        <p:spPr bwMode="auto">
          <a:xfrm>
            <a:off x="1187450" y="1766094"/>
            <a:ext cx="49228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i="1" dirty="0">
                <a:latin typeface="Times New Roman" pitchFamily="18" charset="0"/>
                <a:cs typeface="Times New Roman" pitchFamily="18" charset="0"/>
              </a:rPr>
              <a:t>2. Транслоказа қатысумен түзілген каналдарының бір жағынан ереше зат (лиганд) байланысқанда ғана канал ашылады  да зат өтіп кетеді. </a:t>
            </a:r>
            <a:endParaRPr lang="ru-RU" altLang="ru-RU"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261443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5365" name="Точечный рисунок" r:id="rId3" imgW="4175238" imgH="3421677" progId="PBrush">
                  <p:embed/>
                </p:oleObj>
              </mc:Choice>
              <mc:Fallback>
                <p:oleObj name="Точечный рисунок" r:id="rId3" imgW="4175238" imgH="3421677" progId="PBrush">
                  <p:embed/>
                  <p:pic>
                    <p:nvPicPr>
                      <p:cNvPr id="174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7411"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Documents and Settings\KINGR\My Documents\My webs\as\module1\pictures\facilitated.gif"/>
          <p:cNvPicPr>
            <a:picLocks noChangeAspect="1" noChangeArrowheads="1" noCrop="1"/>
          </p:cNvPicPr>
          <p:nvPr/>
        </p:nvPicPr>
        <p:blipFill>
          <a:blip r:embed="rId10" cstate="print"/>
          <a:srcRect/>
          <a:stretch>
            <a:fillRect/>
          </a:stretch>
        </p:blipFill>
        <p:spPr bwMode="auto">
          <a:xfrm>
            <a:off x="5840181" y="77947"/>
            <a:ext cx="3124932" cy="2878576"/>
          </a:xfrm>
          <a:prstGeom prst="rect">
            <a:avLst/>
          </a:prstGeom>
          <a:ln>
            <a:noFill/>
          </a:ln>
          <a:effectLst>
            <a:softEdge rad="112500"/>
          </a:effectLst>
        </p:spPr>
      </p:pic>
      <p:pic>
        <p:nvPicPr>
          <p:cNvPr id="17417" name="Рисунок 13" descr="scheme_facilitated_diffusion_in_cell_membrane-d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6513" y="3309144"/>
            <a:ext cx="7643812"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4"/>
          <p:cNvSpPr txBox="1">
            <a:spLocks noChangeArrowheads="1"/>
          </p:cNvSpPr>
          <p:nvPr/>
        </p:nvSpPr>
        <p:spPr bwMode="auto">
          <a:xfrm>
            <a:off x="1420858" y="4982369"/>
            <a:ext cx="1500188"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b="1" i="1" dirty="0" err="1">
                <a:latin typeface="Times New Roman" pitchFamily="18" charset="0"/>
                <a:cs typeface="Times New Roman" pitchFamily="18" charset="0"/>
              </a:rPr>
              <a:t>Плазмалема</a:t>
            </a:r>
            <a:r>
              <a:rPr lang="uk-UA" altLang="ru-RU" b="1" i="1" dirty="0">
                <a:latin typeface="Times New Roman" pitchFamily="18" charset="0"/>
                <a:cs typeface="Times New Roman" pitchFamily="18" charset="0"/>
              </a:rPr>
              <a:t> </a:t>
            </a:r>
          </a:p>
        </p:txBody>
      </p:sp>
      <p:sp>
        <p:nvSpPr>
          <p:cNvPr id="17419" name="Прямоугольник 1"/>
          <p:cNvSpPr>
            <a:spLocks noChangeArrowheads="1"/>
          </p:cNvSpPr>
          <p:nvPr/>
        </p:nvSpPr>
        <p:spPr bwMode="auto">
          <a:xfrm>
            <a:off x="1226780" y="77947"/>
            <a:ext cx="450656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i="1" dirty="0">
                <a:latin typeface="Times New Roman" pitchFamily="18" charset="0"/>
                <a:cs typeface="Times New Roman" pitchFamily="18" charset="0"/>
              </a:rPr>
              <a:t>3. Транслоказа мембрананың құрамында орналасады, бірақ каналды құрмайды. Лиганд (ерекше зат) байланысқанда транслоказа молекуласы мембрана жазықтығында 180</a:t>
            </a:r>
            <a:r>
              <a:rPr lang="kk-KZ" altLang="ru-RU" sz="2000" i="1" baseline="30000" dirty="0">
                <a:latin typeface="Times New Roman" pitchFamily="18" charset="0"/>
                <a:cs typeface="Times New Roman" pitchFamily="18" charset="0"/>
              </a:rPr>
              <a:t>0</a:t>
            </a:r>
            <a:r>
              <a:rPr lang="kk-KZ" altLang="ru-RU" sz="2000" i="1" dirty="0">
                <a:latin typeface="Times New Roman" pitchFamily="18" charset="0"/>
                <a:cs typeface="Times New Roman" pitchFamily="18" charset="0"/>
              </a:rPr>
              <a:t> (бұрылады) айналады. Нәтижесінде мембрананың бір жағында байланысқан зат  мембрананың екінші жагында босанады. </a:t>
            </a:r>
            <a:endParaRPr lang="ru-RU" altLang="ru-RU"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215260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6389" name="Точечный рисунок" r:id="rId3" imgW="4175238" imgH="3421677" progId="PBrush">
                  <p:embed/>
                </p:oleObj>
              </mc:Choice>
              <mc:Fallback>
                <p:oleObj name="Точечный рисунок" r:id="rId3" imgW="4175238" imgH="3421677" progId="PBrush">
                  <p:embed/>
                  <p:pic>
                    <p:nvPicPr>
                      <p:cNvPr id="1843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8435"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Прямоугольник 2"/>
          <p:cNvSpPr>
            <a:spLocks noChangeArrowheads="1"/>
          </p:cNvSpPr>
          <p:nvPr/>
        </p:nvSpPr>
        <p:spPr bwMode="auto">
          <a:xfrm>
            <a:off x="1116013" y="334963"/>
            <a:ext cx="78755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1600" dirty="0">
                <a:latin typeface="Times New Roman" pitchFamily="18" charset="0"/>
                <a:cs typeface="Times New Roman" pitchFamily="18" charset="0"/>
              </a:rPr>
              <a:t>Транслоказа қатысумен заттың тасымалдау жылдамдығы мен бағыты  мембрананың екі жағындағы заттың концентрациясына тәуелді, транслоказа қызметін атқаратын механизміне тәуелді емес. Лиганд  молекуласы мембрананың екі жағында транслоказамен байланысу мүмкін және екі бағытта тасымалдану мүмкін. Концентрация градиенттің бағыты  өзгергенде женілдеткен диффузтяның бағыты да өзгереді. Мысалы, эритроцит плазмолемасының аниондық каналдар арқылы бикарбонат-иондарының тасымалдануы бір бағытта жүзеге асады, ал  ұлпа қылтамырларында және өкпе қылтамырларында бикарбонат иондардың тасымалдануы кері </a:t>
            </a:r>
            <a:r>
              <a:rPr lang="kk-KZ" altLang="ru-RU" sz="1600" dirty="0" smtClean="0">
                <a:latin typeface="Times New Roman" pitchFamily="18" charset="0"/>
                <a:cs typeface="Times New Roman" pitchFamily="18" charset="0"/>
              </a:rPr>
              <a:t>бағытталған.</a:t>
            </a:r>
            <a:endParaRPr lang="ru-RU" altLang="ru-RU" sz="1100" dirty="0">
              <a:latin typeface="Times New Roman" pitchFamily="18" charset="0"/>
              <a:cs typeface="Times New Roman" pitchFamily="18" charset="0"/>
            </a:endParaRPr>
          </a:p>
        </p:txBody>
      </p:sp>
      <p:sp>
        <p:nvSpPr>
          <p:cNvPr id="18441" name="Rectangle 4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grpSp>
        <p:nvGrpSpPr>
          <p:cNvPr id="18442" name="Group 3"/>
          <p:cNvGrpSpPr>
            <a:grpSpLocks noChangeAspect="1"/>
          </p:cNvGrpSpPr>
          <p:nvPr/>
        </p:nvGrpSpPr>
        <p:grpSpPr bwMode="auto">
          <a:xfrm>
            <a:off x="2727325" y="2500313"/>
            <a:ext cx="6264275" cy="4252912"/>
            <a:chOff x="2624" y="2638"/>
            <a:chExt cx="6894" cy="3752"/>
          </a:xfrm>
        </p:grpSpPr>
        <p:sp>
          <p:nvSpPr>
            <p:cNvPr id="18445" name="AutoShape 42"/>
            <p:cNvSpPr>
              <a:spLocks noChangeAspect="1" noChangeArrowheads="1" noTextEdit="1"/>
            </p:cNvSpPr>
            <p:nvPr/>
          </p:nvSpPr>
          <p:spPr bwMode="auto">
            <a:xfrm>
              <a:off x="2624" y="2638"/>
              <a:ext cx="6894" cy="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8446" name="Rectangle 41"/>
            <p:cNvSpPr>
              <a:spLocks noChangeArrowheads="1"/>
            </p:cNvSpPr>
            <p:nvPr/>
          </p:nvSpPr>
          <p:spPr bwMode="auto">
            <a:xfrm>
              <a:off x="3802" y="3423"/>
              <a:ext cx="786" cy="788"/>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47" name="AutoShape 40"/>
            <p:cNvSpPr>
              <a:spLocks noChangeArrowheads="1"/>
            </p:cNvSpPr>
            <p:nvPr/>
          </p:nvSpPr>
          <p:spPr bwMode="auto">
            <a:xfrm>
              <a:off x="5897" y="3423"/>
              <a:ext cx="3008" cy="919"/>
            </a:xfrm>
            <a:prstGeom prst="roundRect">
              <a:avLst>
                <a:gd name="adj" fmla="val 16667"/>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48" name="Rectangle 39"/>
            <p:cNvSpPr>
              <a:spLocks noChangeArrowheads="1"/>
            </p:cNvSpPr>
            <p:nvPr/>
          </p:nvSpPr>
          <p:spPr bwMode="auto">
            <a:xfrm>
              <a:off x="3671" y="5256"/>
              <a:ext cx="785" cy="786"/>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49" name="AutoShape 38"/>
            <p:cNvSpPr>
              <a:spLocks noChangeArrowheads="1"/>
            </p:cNvSpPr>
            <p:nvPr/>
          </p:nvSpPr>
          <p:spPr bwMode="auto">
            <a:xfrm>
              <a:off x="5766" y="5256"/>
              <a:ext cx="3008" cy="917"/>
            </a:xfrm>
            <a:prstGeom prst="roundRect">
              <a:avLst>
                <a:gd name="adj" fmla="val 16667"/>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50" name="Text Box 37"/>
            <p:cNvSpPr txBox="1">
              <a:spLocks noChangeArrowheads="1"/>
            </p:cNvSpPr>
            <p:nvPr/>
          </p:nvSpPr>
          <p:spPr bwMode="auto">
            <a:xfrm>
              <a:off x="3802" y="2769"/>
              <a:ext cx="786" cy="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Клетка</a:t>
              </a:r>
              <a:endParaRPr lang="kk-KZ" altLang="ru-RU"/>
            </a:p>
          </p:txBody>
        </p:sp>
        <p:sp>
          <p:nvSpPr>
            <p:cNvPr id="18451" name="Text Box 36"/>
            <p:cNvSpPr txBox="1">
              <a:spLocks noChangeArrowheads="1"/>
            </p:cNvSpPr>
            <p:nvPr/>
          </p:nvSpPr>
          <p:spPr bwMode="auto">
            <a:xfrm>
              <a:off x="4849" y="2769"/>
              <a:ext cx="1048" cy="5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dirty="0">
                  <a:cs typeface="Times New Roman" pitchFamily="18" charset="0"/>
                </a:rPr>
                <a:t>Қан плазмасы</a:t>
              </a:r>
              <a:endParaRPr lang="kk-KZ" altLang="ru-RU" dirty="0"/>
            </a:p>
          </p:txBody>
        </p:sp>
        <p:sp>
          <p:nvSpPr>
            <p:cNvPr id="18452" name="Text Box 35"/>
            <p:cNvSpPr txBox="1">
              <a:spLocks noChangeArrowheads="1"/>
            </p:cNvSpPr>
            <p:nvPr/>
          </p:nvSpPr>
          <p:spPr bwMode="auto">
            <a:xfrm>
              <a:off x="6551" y="2769"/>
              <a:ext cx="1180" cy="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Эритроцит</a:t>
              </a:r>
              <a:endParaRPr lang="kk-KZ" altLang="ru-RU"/>
            </a:p>
          </p:txBody>
        </p:sp>
        <p:sp>
          <p:nvSpPr>
            <p:cNvPr id="18453" name="Text Box 34"/>
            <p:cNvSpPr txBox="1">
              <a:spLocks noChangeArrowheads="1"/>
            </p:cNvSpPr>
            <p:nvPr/>
          </p:nvSpPr>
          <p:spPr bwMode="auto">
            <a:xfrm>
              <a:off x="2624" y="3685"/>
              <a:ext cx="1047" cy="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Ұлпаларда</a:t>
              </a:r>
              <a:endParaRPr lang="kk-KZ" altLang="ru-RU"/>
            </a:p>
          </p:txBody>
        </p:sp>
        <p:sp>
          <p:nvSpPr>
            <p:cNvPr id="18454" name="Text Box 33"/>
            <p:cNvSpPr txBox="1">
              <a:spLocks noChangeArrowheads="1"/>
            </p:cNvSpPr>
            <p:nvPr/>
          </p:nvSpPr>
          <p:spPr bwMode="auto">
            <a:xfrm>
              <a:off x="3933" y="3685"/>
              <a:ext cx="523" cy="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СО</a:t>
              </a:r>
              <a:r>
                <a:rPr lang="kk-KZ" altLang="ru-RU" sz="1200" baseline="-30000">
                  <a:cs typeface="Times New Roman" pitchFamily="18" charset="0"/>
                </a:rPr>
                <a:t>2</a:t>
              </a:r>
              <a:endParaRPr lang="kk-KZ" altLang="ru-RU"/>
            </a:p>
          </p:txBody>
        </p:sp>
        <p:sp>
          <p:nvSpPr>
            <p:cNvPr id="18455" name="Line 32"/>
            <p:cNvSpPr>
              <a:spLocks noChangeShapeType="1"/>
            </p:cNvSpPr>
            <p:nvPr/>
          </p:nvSpPr>
          <p:spPr bwMode="auto">
            <a:xfrm>
              <a:off x="4587" y="3816"/>
              <a:ext cx="524"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56" name="Text Box 31"/>
            <p:cNvSpPr txBox="1">
              <a:spLocks noChangeArrowheads="1"/>
            </p:cNvSpPr>
            <p:nvPr/>
          </p:nvSpPr>
          <p:spPr bwMode="auto">
            <a:xfrm>
              <a:off x="5111" y="3685"/>
              <a:ext cx="524" cy="3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СО</a:t>
              </a:r>
              <a:r>
                <a:rPr lang="kk-KZ" altLang="ru-RU" sz="1200" baseline="-30000">
                  <a:cs typeface="Times New Roman" pitchFamily="18" charset="0"/>
                </a:rPr>
                <a:t>2</a:t>
              </a:r>
              <a:endParaRPr lang="kk-KZ" altLang="ru-RU"/>
            </a:p>
          </p:txBody>
        </p:sp>
        <p:sp>
          <p:nvSpPr>
            <p:cNvPr id="18457" name="Line 30"/>
            <p:cNvSpPr>
              <a:spLocks noChangeShapeType="1"/>
            </p:cNvSpPr>
            <p:nvPr/>
          </p:nvSpPr>
          <p:spPr bwMode="auto">
            <a:xfrm>
              <a:off x="5635" y="3816"/>
              <a:ext cx="52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58" name="Text Box 29"/>
            <p:cNvSpPr txBox="1">
              <a:spLocks noChangeArrowheads="1"/>
            </p:cNvSpPr>
            <p:nvPr/>
          </p:nvSpPr>
          <p:spPr bwMode="auto">
            <a:xfrm>
              <a:off x="6158" y="3554"/>
              <a:ext cx="2619" cy="5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000">
                  <a:cs typeface="Times New Roman" pitchFamily="18" charset="0"/>
                </a:rPr>
                <a:t>              Е</a:t>
              </a:r>
              <a:endParaRPr lang="en-US" altLang="ru-RU" sz="1100"/>
            </a:p>
            <a:p>
              <a:r>
                <a:rPr lang="kk-KZ" altLang="ru-RU" sz="1200">
                  <a:cs typeface="Times New Roman" pitchFamily="18" charset="0"/>
                </a:rPr>
                <a:t>СО</a:t>
              </a:r>
              <a:r>
                <a:rPr lang="kk-KZ" altLang="ru-RU" sz="1200" baseline="-30000">
                  <a:cs typeface="Times New Roman" pitchFamily="18" charset="0"/>
                </a:rPr>
                <a:t>2</a:t>
              </a:r>
              <a:r>
                <a:rPr lang="kk-KZ" altLang="ru-RU" sz="1200">
                  <a:cs typeface="Times New Roman" pitchFamily="18" charset="0"/>
                </a:rPr>
                <a:t>          Н</a:t>
              </a:r>
              <a:r>
                <a:rPr lang="kk-KZ" altLang="ru-RU" sz="1200" baseline="-30000">
                  <a:cs typeface="Times New Roman" pitchFamily="18" charset="0"/>
                </a:rPr>
                <a:t>2</a:t>
              </a:r>
              <a:r>
                <a:rPr lang="kk-KZ" altLang="ru-RU" sz="1200">
                  <a:cs typeface="Times New Roman" pitchFamily="18" charset="0"/>
                </a:rPr>
                <a:t>СО</a:t>
              </a:r>
              <a:r>
                <a:rPr lang="kk-KZ" altLang="ru-RU" sz="1200" baseline="-30000">
                  <a:cs typeface="Times New Roman" pitchFamily="18" charset="0"/>
                </a:rPr>
                <a:t>3</a:t>
              </a:r>
              <a:r>
                <a:rPr lang="kk-KZ" altLang="ru-RU" sz="1200">
                  <a:cs typeface="Times New Roman" pitchFamily="18" charset="0"/>
                </a:rPr>
                <a:t>         НСО</a:t>
              </a:r>
              <a:r>
                <a:rPr lang="kk-KZ" altLang="ru-RU" sz="1200" baseline="-30000">
                  <a:cs typeface="Times New Roman" pitchFamily="18" charset="0"/>
                </a:rPr>
                <a:t>3</a:t>
              </a:r>
              <a:r>
                <a:rPr lang="kk-KZ" altLang="ru-RU" sz="1200" baseline="30000">
                  <a:cs typeface="Times New Roman" pitchFamily="18" charset="0"/>
                </a:rPr>
                <a:t>-</a:t>
              </a:r>
              <a:endParaRPr lang="kk-KZ" altLang="ru-RU"/>
            </a:p>
          </p:txBody>
        </p:sp>
        <p:sp>
          <p:nvSpPr>
            <p:cNvPr id="18459" name="Line 28"/>
            <p:cNvSpPr>
              <a:spLocks noChangeShapeType="1"/>
            </p:cNvSpPr>
            <p:nvPr/>
          </p:nvSpPr>
          <p:spPr bwMode="auto">
            <a:xfrm>
              <a:off x="6682" y="3816"/>
              <a:ext cx="262"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60" name="Line 27"/>
            <p:cNvSpPr>
              <a:spLocks noChangeShapeType="1"/>
            </p:cNvSpPr>
            <p:nvPr/>
          </p:nvSpPr>
          <p:spPr bwMode="auto">
            <a:xfrm>
              <a:off x="7598" y="3947"/>
              <a:ext cx="26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8461" name="Group 24"/>
            <p:cNvGrpSpPr>
              <a:grpSpLocks/>
            </p:cNvGrpSpPr>
            <p:nvPr/>
          </p:nvGrpSpPr>
          <p:grpSpPr bwMode="auto">
            <a:xfrm>
              <a:off x="7991" y="4078"/>
              <a:ext cx="275" cy="392"/>
              <a:chOff x="7991" y="4209"/>
              <a:chExt cx="275" cy="392"/>
            </a:xfrm>
          </p:grpSpPr>
          <p:sp>
            <p:nvSpPr>
              <p:cNvPr id="18482" name="AutoShape 26"/>
              <p:cNvSpPr>
                <a:spLocks noChangeArrowheads="1"/>
              </p:cNvSpPr>
              <p:nvPr/>
            </p:nvSpPr>
            <p:spPr bwMode="auto">
              <a:xfrm>
                <a:off x="7991" y="4209"/>
                <a:ext cx="131" cy="392"/>
              </a:xfrm>
              <a:prstGeom prst="moon">
                <a:avLst>
                  <a:gd name="adj" fmla="val 50000"/>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83" name="AutoShape 25"/>
              <p:cNvSpPr>
                <a:spLocks noChangeArrowheads="1"/>
              </p:cNvSpPr>
              <p:nvPr/>
            </p:nvSpPr>
            <p:spPr bwMode="auto">
              <a:xfrm rot="-10414719">
                <a:off x="8122" y="4209"/>
                <a:ext cx="144" cy="392"/>
              </a:xfrm>
              <a:prstGeom prst="moon">
                <a:avLst>
                  <a:gd name="adj" fmla="val 50000"/>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grpSp>
        <p:sp>
          <p:nvSpPr>
            <p:cNvPr id="18462" name="Line 23"/>
            <p:cNvSpPr>
              <a:spLocks noChangeShapeType="1"/>
            </p:cNvSpPr>
            <p:nvPr/>
          </p:nvSpPr>
          <p:spPr bwMode="auto">
            <a:xfrm flipH="1" flipV="1">
              <a:off x="5373" y="4602"/>
              <a:ext cx="2749"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63" name="Text Box 22"/>
            <p:cNvSpPr txBox="1">
              <a:spLocks noChangeArrowheads="1"/>
            </p:cNvSpPr>
            <p:nvPr/>
          </p:nvSpPr>
          <p:spPr bwMode="auto">
            <a:xfrm>
              <a:off x="8384" y="4340"/>
              <a:ext cx="523" cy="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000">
                  <a:cs typeface="Times New Roman" pitchFamily="18" charset="0"/>
                </a:rPr>
                <a:t>АК</a:t>
              </a:r>
              <a:endParaRPr lang="kk-KZ" altLang="ru-RU"/>
            </a:p>
          </p:txBody>
        </p:sp>
        <p:sp>
          <p:nvSpPr>
            <p:cNvPr id="18464" name="Text Box 21"/>
            <p:cNvSpPr txBox="1">
              <a:spLocks noChangeArrowheads="1"/>
            </p:cNvSpPr>
            <p:nvPr/>
          </p:nvSpPr>
          <p:spPr bwMode="auto">
            <a:xfrm>
              <a:off x="4587" y="4340"/>
              <a:ext cx="786" cy="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НСО</a:t>
              </a:r>
              <a:r>
                <a:rPr lang="kk-KZ" altLang="ru-RU" sz="1200" baseline="-30000">
                  <a:cs typeface="Times New Roman" pitchFamily="18" charset="0"/>
                </a:rPr>
                <a:t>3</a:t>
              </a:r>
              <a:r>
                <a:rPr lang="kk-KZ" altLang="ru-RU" sz="1200" baseline="30000">
                  <a:cs typeface="Times New Roman" pitchFamily="18" charset="0"/>
                </a:rPr>
                <a:t>-</a:t>
              </a:r>
              <a:endParaRPr lang="en-US" altLang="ru-RU" sz="1100"/>
            </a:p>
            <a:p>
              <a:endParaRPr lang="en-US" altLang="ru-RU"/>
            </a:p>
          </p:txBody>
        </p:sp>
        <p:sp>
          <p:nvSpPr>
            <p:cNvPr id="18465" name="Line 20"/>
            <p:cNvSpPr>
              <a:spLocks noChangeShapeType="1"/>
            </p:cNvSpPr>
            <p:nvPr/>
          </p:nvSpPr>
          <p:spPr bwMode="auto">
            <a:xfrm>
              <a:off x="4849" y="4602"/>
              <a:ext cx="0" cy="13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66" name="Text Box 19"/>
            <p:cNvSpPr txBox="1">
              <a:spLocks noChangeArrowheads="1"/>
            </p:cNvSpPr>
            <p:nvPr/>
          </p:nvSpPr>
          <p:spPr bwMode="auto">
            <a:xfrm>
              <a:off x="4457" y="4733"/>
              <a:ext cx="1048" cy="3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НСО</a:t>
              </a:r>
              <a:r>
                <a:rPr lang="kk-KZ" altLang="ru-RU" sz="1200" baseline="-30000">
                  <a:cs typeface="Times New Roman" pitchFamily="18" charset="0"/>
                </a:rPr>
                <a:t>3</a:t>
              </a:r>
              <a:r>
                <a:rPr lang="kk-KZ" altLang="ru-RU" sz="1200" baseline="30000">
                  <a:cs typeface="Times New Roman" pitchFamily="18" charset="0"/>
                </a:rPr>
                <a:t>-</a:t>
              </a:r>
              <a:endParaRPr lang="en-US" altLang="ru-RU" sz="1100"/>
            </a:p>
            <a:p>
              <a:endParaRPr lang="en-US" altLang="ru-RU"/>
            </a:p>
          </p:txBody>
        </p:sp>
        <p:grpSp>
          <p:nvGrpSpPr>
            <p:cNvPr id="18467" name="Group 16"/>
            <p:cNvGrpSpPr>
              <a:grpSpLocks/>
            </p:cNvGrpSpPr>
            <p:nvPr/>
          </p:nvGrpSpPr>
          <p:grpSpPr bwMode="auto">
            <a:xfrm>
              <a:off x="8122" y="5125"/>
              <a:ext cx="275" cy="392"/>
              <a:chOff x="7991" y="4209"/>
              <a:chExt cx="275" cy="392"/>
            </a:xfrm>
          </p:grpSpPr>
          <p:sp>
            <p:nvSpPr>
              <p:cNvPr id="18480" name="AutoShape 18"/>
              <p:cNvSpPr>
                <a:spLocks noChangeArrowheads="1"/>
              </p:cNvSpPr>
              <p:nvPr/>
            </p:nvSpPr>
            <p:spPr bwMode="auto">
              <a:xfrm>
                <a:off x="7991" y="4209"/>
                <a:ext cx="131" cy="392"/>
              </a:xfrm>
              <a:prstGeom prst="moon">
                <a:avLst>
                  <a:gd name="adj" fmla="val 50000"/>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8481" name="AutoShape 17"/>
              <p:cNvSpPr>
                <a:spLocks noChangeArrowheads="1"/>
              </p:cNvSpPr>
              <p:nvPr/>
            </p:nvSpPr>
            <p:spPr bwMode="auto">
              <a:xfrm rot="-10414719">
                <a:off x="8122" y="4209"/>
                <a:ext cx="144" cy="392"/>
              </a:xfrm>
              <a:prstGeom prst="moon">
                <a:avLst>
                  <a:gd name="adj" fmla="val 50000"/>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grpSp>
        <p:sp>
          <p:nvSpPr>
            <p:cNvPr id="18468" name="Line 15"/>
            <p:cNvSpPr>
              <a:spLocks noChangeShapeType="1"/>
            </p:cNvSpPr>
            <p:nvPr/>
          </p:nvSpPr>
          <p:spPr bwMode="auto">
            <a:xfrm>
              <a:off x="5242" y="4863"/>
              <a:ext cx="301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69" name="Line 14"/>
            <p:cNvSpPr>
              <a:spLocks noChangeShapeType="1"/>
            </p:cNvSpPr>
            <p:nvPr/>
          </p:nvSpPr>
          <p:spPr bwMode="auto">
            <a:xfrm>
              <a:off x="8122" y="3947"/>
              <a:ext cx="0" cy="6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70" name="Text Box 13"/>
            <p:cNvSpPr txBox="1">
              <a:spLocks noChangeArrowheads="1"/>
            </p:cNvSpPr>
            <p:nvPr/>
          </p:nvSpPr>
          <p:spPr bwMode="auto">
            <a:xfrm>
              <a:off x="5897" y="5518"/>
              <a:ext cx="2749" cy="5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000">
                  <a:cs typeface="Times New Roman" pitchFamily="18" charset="0"/>
                </a:rPr>
                <a:t>                       Е</a:t>
              </a:r>
              <a:endParaRPr lang="en-US" altLang="ru-RU" sz="1100"/>
            </a:p>
            <a:p>
              <a:r>
                <a:rPr lang="kk-KZ" altLang="ru-RU" sz="1200">
                  <a:cs typeface="Times New Roman" pitchFamily="18" charset="0"/>
                </a:rPr>
                <a:t>         СО</a:t>
              </a:r>
              <a:r>
                <a:rPr lang="kk-KZ" altLang="ru-RU" sz="1200" baseline="-30000">
                  <a:cs typeface="Times New Roman" pitchFamily="18" charset="0"/>
                </a:rPr>
                <a:t>2</a:t>
              </a:r>
              <a:r>
                <a:rPr lang="kk-KZ" altLang="ru-RU" sz="1200">
                  <a:cs typeface="Times New Roman" pitchFamily="18" charset="0"/>
                </a:rPr>
                <a:t>          Н</a:t>
              </a:r>
              <a:r>
                <a:rPr lang="kk-KZ" altLang="ru-RU" sz="1200" baseline="-30000">
                  <a:cs typeface="Times New Roman" pitchFamily="18" charset="0"/>
                </a:rPr>
                <a:t>2</a:t>
              </a:r>
              <a:r>
                <a:rPr lang="kk-KZ" altLang="ru-RU" sz="1200">
                  <a:cs typeface="Times New Roman" pitchFamily="18" charset="0"/>
                </a:rPr>
                <a:t>СО</a:t>
              </a:r>
              <a:r>
                <a:rPr lang="kk-KZ" altLang="ru-RU" sz="1200" baseline="-30000">
                  <a:cs typeface="Times New Roman" pitchFamily="18" charset="0"/>
                </a:rPr>
                <a:t>3</a:t>
              </a:r>
              <a:r>
                <a:rPr lang="kk-KZ" altLang="ru-RU" sz="1200">
                  <a:cs typeface="Times New Roman" pitchFamily="18" charset="0"/>
                </a:rPr>
                <a:t>         НСО</a:t>
              </a:r>
              <a:r>
                <a:rPr lang="kk-KZ" altLang="ru-RU" sz="1200" baseline="-30000">
                  <a:cs typeface="Times New Roman" pitchFamily="18" charset="0"/>
                </a:rPr>
                <a:t>3</a:t>
              </a:r>
              <a:r>
                <a:rPr lang="kk-KZ" altLang="ru-RU" sz="1200" baseline="30000">
                  <a:cs typeface="Times New Roman" pitchFamily="18" charset="0"/>
                </a:rPr>
                <a:t>-</a:t>
              </a:r>
              <a:endParaRPr lang="en-US" altLang="ru-RU" sz="1100"/>
            </a:p>
            <a:p>
              <a:endParaRPr lang="en-US" altLang="ru-RU"/>
            </a:p>
          </p:txBody>
        </p:sp>
        <p:sp>
          <p:nvSpPr>
            <p:cNvPr id="18471" name="Line 12"/>
            <p:cNvSpPr>
              <a:spLocks noChangeShapeType="1"/>
            </p:cNvSpPr>
            <p:nvPr/>
          </p:nvSpPr>
          <p:spPr bwMode="auto">
            <a:xfrm flipH="1">
              <a:off x="5373" y="5780"/>
              <a:ext cx="91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72" name="Line 11"/>
            <p:cNvSpPr>
              <a:spLocks noChangeShapeType="1"/>
            </p:cNvSpPr>
            <p:nvPr/>
          </p:nvSpPr>
          <p:spPr bwMode="auto">
            <a:xfrm>
              <a:off x="8253" y="4863"/>
              <a:ext cx="0" cy="91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73" name="Line 10"/>
            <p:cNvSpPr>
              <a:spLocks noChangeShapeType="1"/>
            </p:cNvSpPr>
            <p:nvPr/>
          </p:nvSpPr>
          <p:spPr bwMode="auto">
            <a:xfrm flipH="1">
              <a:off x="7598" y="5780"/>
              <a:ext cx="39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74" name="Line 9"/>
            <p:cNvSpPr>
              <a:spLocks noChangeShapeType="1"/>
            </p:cNvSpPr>
            <p:nvPr/>
          </p:nvSpPr>
          <p:spPr bwMode="auto">
            <a:xfrm flipH="1">
              <a:off x="6682" y="5780"/>
              <a:ext cx="39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75" name="Text Box 8"/>
            <p:cNvSpPr txBox="1">
              <a:spLocks noChangeArrowheads="1"/>
            </p:cNvSpPr>
            <p:nvPr/>
          </p:nvSpPr>
          <p:spPr bwMode="auto">
            <a:xfrm>
              <a:off x="4718" y="5518"/>
              <a:ext cx="524" cy="5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СО</a:t>
              </a:r>
              <a:r>
                <a:rPr lang="kk-KZ" altLang="ru-RU" sz="1200" baseline="-30000">
                  <a:cs typeface="Times New Roman" pitchFamily="18" charset="0"/>
                </a:rPr>
                <a:t>2</a:t>
              </a:r>
              <a:endParaRPr lang="kk-KZ" altLang="ru-RU"/>
            </a:p>
          </p:txBody>
        </p:sp>
        <p:sp>
          <p:nvSpPr>
            <p:cNvPr id="18476" name="Line 7"/>
            <p:cNvSpPr>
              <a:spLocks noChangeShapeType="1"/>
            </p:cNvSpPr>
            <p:nvPr/>
          </p:nvSpPr>
          <p:spPr bwMode="auto">
            <a:xfrm flipH="1">
              <a:off x="4326" y="5780"/>
              <a:ext cx="52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477" name="Text Box 6"/>
            <p:cNvSpPr txBox="1">
              <a:spLocks noChangeArrowheads="1"/>
            </p:cNvSpPr>
            <p:nvPr/>
          </p:nvSpPr>
          <p:spPr bwMode="auto">
            <a:xfrm>
              <a:off x="3802" y="5387"/>
              <a:ext cx="524" cy="3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200">
                  <a:cs typeface="Times New Roman" pitchFamily="18" charset="0"/>
                </a:rPr>
                <a:t>СО</a:t>
              </a:r>
              <a:r>
                <a:rPr lang="kk-KZ" altLang="ru-RU" sz="1200" baseline="-30000">
                  <a:cs typeface="Times New Roman" pitchFamily="18" charset="0"/>
                </a:rPr>
                <a:t>2</a:t>
              </a:r>
              <a:endParaRPr lang="en-US" altLang="ru-RU" sz="1100"/>
            </a:p>
            <a:p>
              <a:endParaRPr lang="en-US" altLang="ru-RU"/>
            </a:p>
          </p:txBody>
        </p:sp>
        <p:sp>
          <p:nvSpPr>
            <p:cNvPr id="18478" name="Text Box 5"/>
            <p:cNvSpPr txBox="1">
              <a:spLocks noChangeArrowheads="1"/>
            </p:cNvSpPr>
            <p:nvPr/>
          </p:nvSpPr>
          <p:spPr bwMode="auto">
            <a:xfrm>
              <a:off x="2624" y="5387"/>
              <a:ext cx="785" cy="6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000">
                  <a:cs typeface="Times New Roman" pitchFamily="18" charset="0"/>
                </a:rPr>
                <a:t>Дем шыққын ауа</a:t>
              </a:r>
              <a:endParaRPr lang="kk-KZ" altLang="ru-RU"/>
            </a:p>
          </p:txBody>
        </p:sp>
        <p:sp>
          <p:nvSpPr>
            <p:cNvPr id="18479" name="Text Box 4"/>
            <p:cNvSpPr txBox="1">
              <a:spLocks noChangeArrowheads="1"/>
            </p:cNvSpPr>
            <p:nvPr/>
          </p:nvSpPr>
          <p:spPr bwMode="auto">
            <a:xfrm>
              <a:off x="8595" y="4919"/>
              <a:ext cx="603" cy="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k-KZ" altLang="ru-RU" sz="1000">
                  <a:cs typeface="Times New Roman" pitchFamily="18" charset="0"/>
                </a:rPr>
                <a:t>АК</a:t>
              </a:r>
              <a:endParaRPr lang="en-US" altLang="ru-RU" sz="1100"/>
            </a:p>
            <a:p>
              <a:endParaRPr lang="en-US" altLang="ru-RU"/>
            </a:p>
          </p:txBody>
        </p:sp>
      </p:grpSp>
      <p:sp>
        <p:nvSpPr>
          <p:cNvPr id="18443" name="Прямоугольник 35854"/>
          <p:cNvSpPr>
            <a:spLocks noChangeArrowheads="1"/>
          </p:cNvSpPr>
          <p:nvPr/>
        </p:nvSpPr>
        <p:spPr bwMode="auto">
          <a:xfrm>
            <a:off x="2803525" y="6376988"/>
            <a:ext cx="174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1200"/>
              <a:t>Е – </a:t>
            </a:r>
            <a:r>
              <a:rPr lang="ru-RU" altLang="ru-RU" sz="1200" i="1"/>
              <a:t>карбоангидраза,</a:t>
            </a:r>
          </a:p>
          <a:p>
            <a:pPr eaLnBrk="1" hangingPunct="1"/>
            <a:r>
              <a:rPr lang="ru-RU" altLang="ru-RU" sz="1200"/>
              <a:t>АК </a:t>
            </a:r>
            <a:r>
              <a:rPr lang="ru-RU" altLang="ru-RU" sz="1200" i="1"/>
              <a:t>– </a:t>
            </a:r>
            <a:r>
              <a:rPr lang="kk-KZ" altLang="ru-RU" sz="1200" i="1"/>
              <a:t>аниондық канал</a:t>
            </a:r>
          </a:p>
        </p:txBody>
      </p:sp>
      <p:sp>
        <p:nvSpPr>
          <p:cNvPr id="18444" name="Прямоугольник 35855"/>
          <p:cNvSpPr>
            <a:spLocks noChangeArrowheads="1"/>
          </p:cNvSpPr>
          <p:nvPr/>
        </p:nvSpPr>
        <p:spPr bwMode="auto">
          <a:xfrm>
            <a:off x="990600" y="5183188"/>
            <a:ext cx="18875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kk-KZ" altLang="ru-RU" sz="1600">
                <a:latin typeface="Times New Roman" pitchFamily="18" charset="0"/>
                <a:cs typeface="Times New Roman" pitchFamily="18" charset="0"/>
              </a:rPr>
              <a:t> Эритроцит мембрананың аниондық каналдардың </a:t>
            </a:r>
            <a:endParaRPr lang="ru-RU" altLang="ru-RU" sz="1600">
              <a:latin typeface="Times New Roman" pitchFamily="18" charset="0"/>
              <a:cs typeface="Times New Roman" pitchFamily="18" charset="0"/>
            </a:endParaRPr>
          </a:p>
          <a:p>
            <a:pPr algn="ctr" eaLnBrk="1" hangingPunct="1"/>
            <a:r>
              <a:rPr lang="kk-KZ" altLang="ru-RU" sz="1600">
                <a:latin typeface="Times New Roman" pitchFamily="18" charset="0"/>
                <a:cs typeface="Times New Roman" pitchFamily="18" charset="0"/>
              </a:rPr>
              <a:t>СО</a:t>
            </a:r>
            <a:r>
              <a:rPr lang="kk-KZ" altLang="ru-RU" sz="1600" baseline="-25000">
                <a:latin typeface="Times New Roman" pitchFamily="18" charset="0"/>
                <a:cs typeface="Times New Roman" pitchFamily="18" charset="0"/>
              </a:rPr>
              <a:t>2</a:t>
            </a:r>
            <a:r>
              <a:rPr lang="kk-KZ" altLang="ru-RU" sz="1600">
                <a:latin typeface="Times New Roman" pitchFamily="18" charset="0"/>
                <a:cs typeface="Times New Roman" pitchFamily="18" charset="0"/>
              </a:rPr>
              <a:t> тасымалдауна қатысуы</a:t>
            </a:r>
            <a:endParaRPr lang="ru-RU" altLang="ru-RU" sz="1600">
              <a:latin typeface="Times New Roman" pitchFamily="18" charset="0"/>
              <a:cs typeface="Times New Roman" pitchFamily="18" charset="0"/>
            </a:endParaRPr>
          </a:p>
        </p:txBody>
      </p:sp>
    </p:spTree>
    <p:extLst>
      <p:ext uri="{BB962C8B-B14F-4D97-AF65-F5344CB8AC3E}">
        <p14:creationId xmlns:p14="http://schemas.microsoft.com/office/powerpoint/2010/main" val="1088638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7413" name="Точечный рисунок" r:id="rId3" imgW="4175238" imgH="3421677" progId="PBrush">
                  <p:embed/>
                </p:oleObj>
              </mc:Choice>
              <mc:Fallback>
                <p:oleObj name="Точечный рисунок" r:id="rId3" imgW="4175238" imgH="3421677" progId="PBrush">
                  <p:embed/>
                  <p:pic>
                    <p:nvPicPr>
                      <p:cNvPr id="1945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19459"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4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19465" name="Прямоугольник 1"/>
          <p:cNvSpPr>
            <a:spLocks noChangeArrowheads="1"/>
          </p:cNvSpPr>
          <p:nvPr/>
        </p:nvSpPr>
        <p:spPr bwMode="auto">
          <a:xfrm>
            <a:off x="1187624" y="3068960"/>
            <a:ext cx="76327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dirty="0" smtClean="0">
                <a:latin typeface="Times New Roman" pitchFamily="18" charset="0"/>
                <a:cs typeface="Times New Roman" pitchFamily="18" charset="0"/>
              </a:rPr>
              <a:t>Кейбір </a:t>
            </a:r>
            <a:r>
              <a:rPr lang="kk-KZ" altLang="ru-RU" sz="2000" dirty="0">
                <a:latin typeface="Times New Roman" pitchFamily="18" charset="0"/>
                <a:cs typeface="Times New Roman" pitchFamily="18" charset="0"/>
              </a:rPr>
              <a:t>транслоказалар бір ғана затты мембрананың бір жағынан екінші жағына тасымалдайды. Бұл мембрана арқылы қарапайым  тасымалдануы «</a:t>
            </a:r>
            <a:r>
              <a:rPr lang="kk-KZ" altLang="ru-RU" sz="2000" b="1" dirty="0">
                <a:latin typeface="Times New Roman" pitchFamily="18" charset="0"/>
                <a:cs typeface="Times New Roman" pitchFamily="18" charset="0"/>
              </a:rPr>
              <a:t>қарапайым унипорт</a:t>
            </a:r>
            <a:r>
              <a:rPr lang="kk-KZ" altLang="ru-RU" sz="2000" dirty="0">
                <a:latin typeface="Times New Roman" pitchFamily="18" charset="0"/>
                <a:cs typeface="Times New Roman" pitchFamily="18" charset="0"/>
              </a:rPr>
              <a:t>» деп аталады.  Мысалы эритроциттердің мембранасы арқылы глюкозаны «қарапайым унипорт» механизмі түрінде қызмет атқаратын транслоказа тасымалдайды</a:t>
            </a:r>
            <a:r>
              <a:rPr lang="kk-KZ" altLang="ru-RU" sz="2000" dirty="0" smtClean="0">
                <a:latin typeface="Times New Roman" pitchFamily="18" charset="0"/>
                <a:cs typeface="Times New Roman" pitchFamily="18" charset="0"/>
              </a:rPr>
              <a:t>.</a:t>
            </a:r>
          </a:p>
          <a:p>
            <a:pPr algn="just" eaLnBrk="1" hangingPunct="1"/>
            <a:r>
              <a:rPr lang="kk-KZ" altLang="ru-RU" sz="2000" dirty="0" smtClean="0">
                <a:latin typeface="Times New Roman" pitchFamily="18" charset="0"/>
                <a:cs typeface="Times New Roman" pitchFamily="18" charset="0"/>
              </a:rPr>
              <a:t>Кейбір </a:t>
            </a:r>
            <a:r>
              <a:rPr lang="kk-KZ" altLang="ru-RU" sz="2000" dirty="0">
                <a:latin typeface="Times New Roman" pitchFamily="18" charset="0"/>
                <a:cs typeface="Times New Roman" pitchFamily="18" charset="0"/>
              </a:rPr>
              <a:t>транслоказалар екі затты мембрананың бір жағынан екінші жағына концентрация  градиенті бойы тасымалдайды. Бұл  «</a:t>
            </a:r>
            <a:r>
              <a:rPr lang="kk-KZ" altLang="ru-RU" sz="2000" b="1" dirty="0">
                <a:latin typeface="Times New Roman" pitchFamily="18" charset="0"/>
                <a:cs typeface="Times New Roman" pitchFamily="18" charset="0"/>
              </a:rPr>
              <a:t>қарапайым симпорт</a:t>
            </a:r>
            <a:r>
              <a:rPr lang="kk-KZ" altLang="ru-RU" sz="2000" dirty="0">
                <a:latin typeface="Times New Roman" pitchFamily="18" charset="0"/>
                <a:cs typeface="Times New Roman" pitchFamily="18" charset="0"/>
              </a:rPr>
              <a:t>» деп аталады.  </a:t>
            </a:r>
            <a:endParaRPr lang="kk-KZ" altLang="ru-RU" sz="2000" dirty="0" smtClean="0">
              <a:latin typeface="Times New Roman" pitchFamily="18" charset="0"/>
              <a:cs typeface="Times New Roman" pitchFamily="18" charset="0"/>
            </a:endParaRPr>
          </a:p>
          <a:p>
            <a:pPr algn="just" eaLnBrk="1" hangingPunct="1"/>
            <a:r>
              <a:rPr lang="kk-KZ" altLang="ru-RU" sz="2000" dirty="0" smtClean="0">
                <a:latin typeface="Times New Roman" pitchFamily="18" charset="0"/>
                <a:cs typeface="Times New Roman" pitchFamily="18" charset="0"/>
              </a:rPr>
              <a:t> Кейбір </a:t>
            </a:r>
            <a:r>
              <a:rPr lang="kk-KZ" altLang="ru-RU" sz="2000" dirty="0">
                <a:latin typeface="Times New Roman" pitchFamily="18" charset="0"/>
                <a:cs typeface="Times New Roman" pitchFamily="18" charset="0"/>
              </a:rPr>
              <a:t>транслоказалар екі  затты мембрана арқылы кері бағытта, екі </a:t>
            </a:r>
            <a:r>
              <a:rPr lang="kk-KZ" altLang="ru-RU" sz="2000" dirty="0" smtClean="0">
                <a:latin typeface="Times New Roman" pitchFamily="18" charset="0"/>
                <a:cs typeface="Times New Roman" pitchFamily="18" charset="0"/>
              </a:rPr>
              <a:t>заттың    </a:t>
            </a:r>
            <a:r>
              <a:rPr lang="kk-KZ" altLang="ru-RU" sz="2000" dirty="0">
                <a:latin typeface="Times New Roman" pitchFamily="18" charset="0"/>
                <a:cs typeface="Times New Roman" pitchFamily="18" charset="0"/>
              </a:rPr>
              <a:t>концентрация  градиенті бойы тасымалдайды. Бұл  «</a:t>
            </a:r>
            <a:r>
              <a:rPr lang="kk-KZ" altLang="ru-RU" sz="2000" b="1" dirty="0">
                <a:latin typeface="Times New Roman" pitchFamily="18" charset="0"/>
                <a:cs typeface="Times New Roman" pitchFamily="18" charset="0"/>
              </a:rPr>
              <a:t>қарапайым </a:t>
            </a:r>
            <a:r>
              <a:rPr lang="kk-KZ" altLang="ru-RU" sz="2000" b="1" dirty="0" smtClean="0">
                <a:latin typeface="Times New Roman" pitchFamily="18" charset="0"/>
                <a:cs typeface="Times New Roman" pitchFamily="18" charset="0"/>
              </a:rPr>
              <a:t>антипорт</a:t>
            </a:r>
            <a:r>
              <a:rPr lang="kk-KZ" altLang="ru-RU" sz="2000" dirty="0">
                <a:latin typeface="Times New Roman" pitchFamily="18" charset="0"/>
                <a:cs typeface="Times New Roman" pitchFamily="18" charset="0"/>
              </a:rPr>
              <a:t>» деп аталады. </a:t>
            </a:r>
            <a:endParaRPr lang="ru-RU" altLang="ru-RU" sz="2000" dirty="0"/>
          </a:p>
        </p:txBody>
      </p:sp>
      <p:sp>
        <p:nvSpPr>
          <p:cNvPr id="19472" name="AutoShape 16" descr="data:image/jpeg;base64,/9j/4AAQSkZJRgABAQAAAQABAAD/2wCEAAkGBxQREhUUEhQUFBUXGBcaFBgXGBcXGBgYGBgcFxgXFxYYHCggGBolHBcaITEhJSkrLi4uGB8zODMsOCgtLisBCgoKDg0OGxAQGywkHyQvLC8vLCwsLCwsLCwsLCwsLCwsLCwsLCwsLCwsLCwsLCwsLCwsLCwsLCwsLCwsLCwsLP/AABEIAKQBNAMBEQACEQEDEQH/xAAbAAACAwEBAQAAAAAAAAAAAAAABgEEBQMCB//EAEYQAAIBAgQBCQMICAUEAwEAAAECAwARBBIhMQUGEyJBUWFxgZEycqEUIzNCUrGywQcVQ2JjgpLRc6LC4fGDs9LwU1STFv/EABoBAQACAwEAAAAAAAAAAAAAAAACBAEDBQb/xAA7EQACAQIEAgcHAgYBBQEAAAAAAQIDEQQSITEFQRMiUWFxgbEyNGJykaHBUtEUIzNC4fAkFUOCssIG/9oADAMBAAIRAxEAPwD7jQBQBQBQBQBQBQC5yh5Ux4djCpBlsL9iA7E9ptrat9KhKavyNU6qjoJPEOLvGc8eJlzb6uSPNToR3Wq9GlGWjiVpztqmPXIvjhxuGEjCzBmRrbMVt0l7tfUGqFekqc8qLNGpnjc360m0KAKAKAyOUPH48IBnN3e+Re225PYBcetbaVGVR6GudRQ3EXivF2f5z5RIG7FZlA7gAdquwpJaNFec763N/wDR/wApXxfOxS9JospD2tcNcANbS4t5+VaMVQVOzXMnQqud0xyqoWQoAoAoDxM1gTvYE+lEO4+WcR4sJ0Lu12Oo10XuUdVX4wynTpwytW2N/wDRjxqSdZopGL80VyMdTle/RJ67Zfj3VpxNNRasV8VSUGmuY71WKhQ4zxWPCx85KbC9gOtmOwHfU4U3N2RGU1FXYicV478o6fOulvZVGKgeYIue+r1Ojl0sVpVM3MschuVMkmI+TSMZQVYox1Zcu4Y9Y7zre1RxOHjGGdaChWbllZ9CqgWwoAoAoDH5UcROHw7OuhJVQezMbXrZTjmlY2Uo5pWPm3GeIBbSRuyuNcwY5r+O9XoQvo1odGnC/Va0PpPJLiTYnCQzP7TL0uq5BKkgdhtfzqhVjlm0jnVY5ZtI2KgawoAoAoAoAoAoAoAoAoAoBR5T8hIsZNz3OSQuQA+WxDAaAkHY20v3CrVHFypRy2TK1XDRqO97FjA8hsHGADHzp6zIS1/5fZ+FRliqkuZONCC7xiw8CxqFRVVRoFUAAeAG1aG23dm1JLY6VgyFAFAFAL/K3kpHjwmdnjdL5HS17HcEHQjQelb6GIlRbsrmmtRVRalHhf6PsLEvzmedusuxA8lWw9b1OeMqS20Iww0EtdRkwHD4oFywxpGvYihR4m29V5TlJ3kzdGKjsWqiSCgCgCgIYUB8+41+jXnJC0GI5pGJJRkzZb75SGGncat08VZaou08ZlVpIaOSvJyPARc3GSxY5pHO7Nt5AdQrRVqupK7K9Wq6krs2q1moy+UfA48bCYpcwFwysujKw2I9T61spVXTlmRrqU1ONmL/AAn9HGHi+leSc9WY5FH8qb+ZqxUxs5baGmGFit3cZeG8Hgw9+ZiSO+5VQCfFtzVadSU/aZvjCMdkX6gTCgCgCgKnFOHpiImikF1YWNtx1gg9RB1qUZOLuiUJOLuj5+f0Wsz9PFkxX2CWcjszZrA99qt/xemi1Lv8dZaLU+h4HCJDGkcYCoihVA6gBYCqbk5O7KMm5O7LFYMBQBQBQBQBQBQBQBQBQBQHHF4gRozt7KKWbwUXP3VlK7SRhuybPUEodVZdmAI8CLijVnYJ3R0rBkKAKAKAKAKAKAxuU3F2wcYnyGSFTaYL7aqdBIo2YA7jTQ3vprtpU1UllvZmqrNwWbkduCcew+MXNh5Ve242ZfeU6io1KU6btJEoVIzV4mnUCYUBDNbU0Aq4jlpFJMuGwdsRMxsSL81Go1Z2ce1YdS7mwuL1YWGllzz0XqV3iIuWSOrGoVXLBNAFAFAFAYfKXjRwSrMyF4LhZSvtx3Nle2zLfQjcaHWttKl0jyp6mqrUyK/It8G41Bi0z4eRZB120K9zKdVPiKjOnKm7SRKE4zV4s0agTCgKfFuIJhoXmlNkQXPaewAdZJsAO01KEHOSSIzkoq7PHBJ5ZIUedBHI1yUBJygm6qSfrBbX770qKKlaLujEG2rsv1EmFAFAFAFAFAFAFAFAFAFARQBesJoC9y8SVsDOsNgSjZyTa0YUs9u0kDL/ADVYwziqqcjRiE3TeU6ciElXBQrNYkIoUg3DJYFCewhSAe8VjEOLqNxJUE1BJm7WhNG0msgKAKAKAKAKA4Y3DLKjxuLo6srDtDCxHoaJ5Xcw0mrMVcBhRwvERxKT8kxFlW/7LEAdv2ZAP6h31alPp43b6y+6/wAFeMehlZbP1HAVVLJNAZPKTivyaEsq55GISFPtyPoo8Os9wNbKMM8rPbn4GupPIr8ynyc5Lphm55iZMS6WmkP1mZs7kDqF7ADsUVOtiHPq8lsQpUVB35jFWg3hQBQBQBQFXieCWeJ4nF1dSreBFtO+pRk4tSW5GUVJWYt8Nj/VuJXDi/yXEX5i+vNTAXaO5+q4BYd4I66sTl08XL+5b+BohHopW5P1G0VULJJrIFbiY+V4+PD7xYYLPMOppGJECHwsz27lqxDqUnLm9F+TRLr1FHkhoqubyaAKAKAKAKAKAKA5yShQSxsBuaw2krsw3bcqxcWiYMQ46PtDUEX20Ota1Vg1e5FVI9oR8WhZSwcEA2OhuD2Zd6KtBq9zHSR7TyeLw5OczjLcjrvcbgjeoyxFOMM7ehODU2lHUUOK8flnYiMlI+oA2J7yR91eaxfEqleWWm7R+56fDcPpUVeprL7Gbzci6hmB8T99UHKstcz+pbXRPTKvoceJcWnEEqmVyDG4IJvoVNxrV/h+NxCxEI5nuipjsHQdCcsq2ZOC4rO0Ua869gigAHLoFHZUMdjK7rzjne77ufcTweEoKjGWRbItQSTKbrI4PvH+9VoVsQndTf1ZtnToPRwX0GPgnKQlhHiLAn2X2BPY3Z412sDxVyl0dbfkzk4zhqjHPS27Dbj4rEzFQ4uATY3Gg3IvuPCu0qsG7JnE6SOwRcViYsA4uupBuDbtsdxWFWg76hVIvmEXFomDEOOj7Q1BF9tDrrWY1YtXuYVSL5hHxaFlLBwQDY6G4O9str1hVoWvcz0kXzI/W0JTOHBXUaXJuNxbejrQUczYU09hV4zyjeVikBKoPrDRm89wK85jeKTqSyUnaPb2npMJw6EIqdXfsF7iOAeWNlLNc6qbm4Yaq3iDaq+CxNWhXjUcm9de9FjF0adai6aSXZpz5HThHKHEGNWErg2swJzWYaMOlfrFbcdWxGEryhGbty8HsasHRoYqipygr7PxW+xal41iH0Mr+Vl/DaqksfiZ6Ob9PQtxwOHhqoL19TJhaWXFZs7/ADAGU5ibSONT4hfxV1Olq4fArrPPUfa9Ir9zmuFKtjHeKywX1b/ZDhwvlO6ELiOkv2wNR4gbisYXi04yUa+3aMRwyMlmo/QY4eLQsSA4uBfrFx2i+48K70a1OWzOA5JNp8iYuLQsWAcXUXYG4Ntr2O4v2VlVYvmRVSPaEXFomDEOOj7Q1BF9uiRfWsKtBq6ZnpI9oJxaEqWDggGx3uDvbLvTpoWvcx0ke0j9bw5M+cFdRpcm43utri1HWgo5m9DKnF7CrxrlE8rFICVTtGjN336hXm8bxSdR5aWkfU9LhOHQpxzVdX6C5xXASSRkZmzizIbm4ddVN+29auH4mpQxEZzd1s9eT0ZsxtGnWoShFWe605rVHfhfKGdo0dZX6QvYnNY7EdK+xvWcVWxGErypKb0enPTluMNSw+KoxqOKu/Lx27yxLxvEPvK/kcv4bVWeOxNR5c71LH8FhqazZVoZnJ1pSrTh3DTOXvmNyo6KXPX0QPWunxWrVhVjRhJ9RJb893fzOfw6nSnTlUnFdeTe3LkOHCOUrqwTEag6B9iPe7R31nB8VmmoVtu0jiuGwcXKj9P2GKLi0TMVDi4F7G40G5F9x4V3Y1oS2ZwM8btPdBFxaJs1nF19oG4Nu2x3pGrBrcKpF8wi4tEwYhx0dGGoIJ26O+tFWg1e5hVIvmCcWhZSwcEA2O9772y2vTpYWvcdJG25A4vDkzhwV12uTcb6DUWp00Mua+g6SNr3LOGxKyKGQhlOxFTjNNXRNSTV0UOI8aSLoghn10vYadp/KtNSvGBrnWjEVMdj3nJLHTLezdEi32O3xqhUqymUp1HLcrMbg726J10l8j11rIbEsdzrYEbaS69vb/zQehSxMxJKWAsd9ib9tczH1GrQR6P/APP0IuUqz5aL9zV4bhxa9aqFNWO1iKmtjvioxattWKsa6cncWONfRye4/wCE1pwHvlP5kWcX7rPwZ74P7Ce6v3CoYr3qp8z9TND3eHgvQZcNGLVapxVipUk7lTimGFtK0YimbsPU5Mr4d2YHOASR0S2hsOzvro4aUpU+ueR4lTp08RLI9H/rJ3HXbL9fSTT7J6/+KsanP2/3UltQd7aHXSbyPXWNOQ8CT262DA9HSXXtHXWeVhyKWIxJJKAWyn2hoSD1HtqhjqrjDKuZ2+BYZVqzqSWkfU0OF4cW1qph6fM9LiKrvZF7ERi1WKkVYrU5O4nQjJPPH1EiRfBxZv8AMD61t4j/ADcNRrrvi/LYcP8A5derS8JLz3+6L0bAanYanyrkUouc1FHUrSUYOT5FzkhD8wJG3lZpD/OdP8tq9HxC3TdGtoJR+iPO4K/RZ3vJt/XYv8Rw4teuVXp6HSoT61ijhAbMrAbdEtoe/LW/A9Io2ltyOHxx0HNSg+tz/wB7T3uD2ZR7ekmn2T1/8VeSOB4Et1720Ouk3+9NxoST162DfV0l17R11ldgKU+JJJQC2U7jQsDfRu2ufjq2WOVHc4Fh1VrSnLaPqaPC8P1mqmHprc9HiKmuhdxEYtVmcVYrwk7idhBkkni6lfOvuyDN+LNWzin8ylRr9sbPxjp6WM8MeSpVovk7rwlr63J4rNkhkI3ykDxboj4mq/CaXSYyCe17vy1LHE6jhhZtb7LzGjhOFCRotvZUKPIW/KrNSXS1JTfNspRXR04wXJIOI4cEXFVa9NNXLNCpYpYa+Vg4BNuiWOth1LV3Byn0dpHmOLxpRxDdNp337mejqDvawPT0k0+yeurXgcoljvvbQ9k3+9O4ehEjgAsTZVa9xpIPeHXTbUPRa7FIYl5XEcC9INYONARa5DnwrMISqNKCNTk3pEfOSODMWGQMcxYlz2Asdh4V1KNLJBI6eGjamhTx3Cp3lETFQit7d7k2AbbtsR8aqLCVJTtyKFSE82U5nh880ihyqqmYq175shtoOy9t+2iwVRys+VyLzSZCYGeV87lUyIGXW+a4Ntthp91IYKo9ZckLScrhHgcQXeZsqMiXVb3zA3OpG2imsRwdRxbfIJSbzFCDO8rM9gdrDXavP4urGckket4Ng6tDPUqc+X0YzYZbKK3U1aJcqPU84w9GsVnZEqS6wqcXN45fcf8ACar8P98p/Mi3jFbCz8Ge+FNZI/dX7hUMX71U+Z+pLDq+Hh4L0GnCno1cp6xKFTcjFrdaVV1TENzBRJMRIsJIUKb5t9F10HbV3CSVeap8zyuLwFem3KW1y0cBPK4zlUCZiG3zZDl0HZft6quxwdSTs9Ci1JsEwE8j845VCi5l1vmuNNthoazHB1JXbFpN3ITBYgu8zZVZEBVb3zA3OpG3smsRwc2m+drhKebMUArmVjJYNexAN9R3iuBj5dfo+aPWcBw1SnGVap/dyGPBJZa2UlZF+q7yPeIPRqVTYhDcTeIG2KjP2kdT5WYfnUqb6Th9SP6Wn+GTkujxtOX6k16P9zzxiQrBJbcqVHi3R/Oq/B4Z8ZC+yd/orljik3HCTtu9ProNvCkCxqo2UADyFqsdJ0kpTfNspunkiorkixiFuprE9rhdgr46eRiqNYBTo3h3VmeLioo4EeD4irWcW+rd6/c0BgZ5nUsVRVBZW3zZdBYDYXtfxrr08JOfha5yJxm5a8gTAzyOZHyoUTMovfNe9r22GhrMcHUldvsMdZu4R4LEFnmbKrIoIW98wOu422pHBVGm+Y698xQCOZmMlg17EA3tbfWvP4+V6mTmj1vAMLUpwlWn/dshjwa2Wp0VaJdqu8j3iT0TUqnsmKerE3GG2LB+3GQfFGuPgxqbfScOkv0TX0a/wSiujx0X+qL+qenqc+LaiNftSxjyDZv9NR4O8tSpU/TF/fQnxXrQhDtkvtqOWCa4qFD2SFVWZ1nW6mtk1oa4i6ecmljiYhQG0bf2ddvSrFCtGrOMHpf9meZrcNxCcm7Wj/j9y18hnlcFyqBAWU75rXG3ZfeuisFUbd+S3OdabYLgZ3cyOVQxpmUXvmuDvbYaH0pHBVHdsJSbuR+p5JXZpzk1QZVIJbM1tSNhUqeDk23PuMZZSd5G7hIFjKqihVEj2A906/lXRjCMNF2/g2xSWww8G+gj8PzNRR0KPsIyMV9L2HnT5fNn7wAfMVKH5KlX234nDC+0p7RIR4FwR4aVmG6NSOI9j/oHMOzfQdmuYHssKxy8gz3jzZZuv5of66jXdoTfcbacc1RR8Ba4cOkfEfdXhKeup7zRZrf7oMcewrox2KMtypxJrLWnEOyN+HV5CvxI/NSe4/3GtPDveqfzItY73afgz3w8/Nx+6v3CoY33mp8z9SWFX8iHgvQaOHtdatUHeJRrq0jvKNDW2fsmqO5iYI2xMZ/iEeoI/wB/Oo4GWXFxZqxizYaXixhwp6SnqIkI7wZAw8NCPWvYRPIrsOP7M/4GvdvYDs+t6Co8vIcvI7Yr9r/hrfwu9z5b1mbtfwM76CvA2aRz2tf1rwdSWepm8fU9/Sjkg49lvRDDANBV6GxTnucsc1lqFZ9UnRV5Cbxc9OFv4oH9SstS4b1qdeHbBv6NMnj1lnQkuU/VNEcY1VF+1LGPINm/KnB9KlSfZCXpYzxXWEI9so+txu4Y9xWnDyuhiI2ZcfY1ZktCstxaxo6X8zfn/wA1z6y3LOHfWT736DJwY9GLvjYj+sf3HrXs8DrQh8p43Fr+fLxfqQv0f/QW/dva3+a/gKscvJFU74r9r7i3PYLtc+WprM3ZN9xO13YV8O2aRz2sT62NeCnLPUzePqe9pRyxaXd6DDCNBV+C0Kk3qcsc1lqFd2iToq8hN4mfnoG/fZf6kP8AapYDrYbEQ+FP6MnjFlr0Jd7X1RHEfpMOP4hPojVjh3u+Ifwr1M4/WvQXxP0Y3cLe4rXhndDEqzLr7GrD2KyF4tllRuyXX1/4NVYSy1oy716kpRz0mu3N6P8Awxlwu696MR3gsCPDQj17q9tHXzPGLc4W+bNv/gAPdvby3v4CscvIwixifab/AKP/AHDWZLdeABD0h/iP6BSD8betF7Xn+DP7m/wlSsKA9Qt6G1/PeobaMv0fYRlY6I88xt+0B8uaC3/KpwT+/wCCpW9t/wC8ith42GXS2VCPMkf+PxrKTS8jXbQ8HDnKwt+zUfzdIt46kGmVpeQsRxRSEmPbFp4jNp8a04x5aM5dxYwsXKtFLm0LfDV6R8q8NT5HuJxcW+zQYl2FdJbFB7mdxc6VUxWxbwu4ucR+ik9xvwmocO96p/Mjfjvd5+DPWB+jT3V+4VHHe81PmfqTwn9CHgvQZOFHo1vw2xUxPtF2TY1ZlsVo7mCinn4z/FX00FV6ErYiHiiVam3Qm/EZIImATQgrHbzNtPHo/GvapPY8XYhsOcrAD9moHjc38dxTK8r8BY9YtDaUi+sdh4jPp8R61GtdRl4fuTpq80vAVMAOkfKvAw5Hv8rV3229Bji2FdKGxQluVeKHo1oxHsm7D+0KHGfZQ9ksX4q2cH9uovgl6GeKexB/HH1QcU9uAfxR8FanC9Kdd/B+UOI/1KC+L8MaODnSq+FNmLNNquvYpIXMenSv+98LWrn1nqWaMJXv3v0GDhSNzUZGlorDxa3/AI/GvZYBN0IfKePxqaryO7YcgEAfUQDr1Ba/jverOR28kVbE4xDaa3XHp4gNp8R61ivfJPwJ01eaFXh69I+X3V4CGtj3zi05eXoMcWwrpx2KEtyrxT2a0Yj2Tfh/aFHiu8J/ip8QRWzhWvTL4H+CXEt6T+NfkjH/AEuH95/wGmA91xHyr1MY33ih4v0Gjg50qvhTZijTbarpSF3GKc4P79/haqE3aS8vUsU4O17c3/6jNBGwC6EFYrD3jbTyyj1r3UYvL5Hh+YNhyAwA+ogHiCb+O4NZcXb6GLHSWIlmvoDkN/dYkj4f5qk463FtSXkCtYdbKW7OkCB+ECjaTDaRs8IJKEnYsbeA6PlqCfOtD1bbLtJvKZXFnPOSanQRffr67VNPQrVvbZwVzmAufpH9MhI9LipJu/ma76gjnoa/tHHiBnt9w9Kynt4i5XxDlo2Fz7EpPhchb+h9Kq4u88PNdzLOCnlxEH3oXeFnpL4E/dXi6a1fieyk31b843+6GRdhXQWxVe5Q4sulVcStC1hnqLXEfopPcf8ACahw73qn8yLGO93n4M9YH6NPdX7hUMd7zU+Z+pLCf0IeC9Bl4WvRqxhloVMS+sXJNqsS2K8VqYMh+eXuePT+aq2Ht/EU/Ezim+gq2e0RlRjmAufpH8CLEj0uB5V7dN382eM/cEc9DU/SOPEDPb7h6VhPReYRELlrC59lyfAtZL99gfQ1h9ZNdzM05Wkn/u4p8OPSHh+deCS1fie7i21G/wClDLFsK6EdirLcrcSHRrTiF1Tdh31hP42Oin+LF+MVPg/9So+yEvQlxX+nBfHH1QcT9uD/ABf9DVnhmtPEL4PyhxDSrRfxf/LGnhC6VXwqJ4p6mk1XCmtxc4o2rd2X77/nXPqq9izCTV+6wx4C4WNb7MwPhlJ/MC3dXtMIstGEf92PG4qeavN97O0bnoan6Rx4hc4F/QVYu/v+5XT2IhctYa+y5Pm1kv32BqMryi13MzTllkmKfDPaHh8a8FFWb8T3ibeW/wCkZYthXRjsVJblbiQutaMQuqb8O7SFDi37Ifxk/OtnCdOlfwP8GeJf9pfGiOJaPAf4lvVGFZ4drQxEfh9GMfpWoS+L8DVwhdKr4UlinqaJq2yoL2O1e37yD1Yf3+FU8uapFdptlNqE3fa3qNEbnMBc+3J6C9vS4Fe4jfS54q+v1Iic/N6/XceIAcC/oKknsYT2OLSkpufo3Jv2E9G/fZWqGZ2/3tMXPbjVveiH8txYet/Ws93egze4L9H/ADvfuu5P3EHzrXbVl6i+ojK4t9M/ZeG/9Vv7elS/x6lav7b8jh9a38U/9u4t5aetT527zURF9T/ElPxk+GtFy8wecOt8oPXG4P72oB/v/NUMuZOL7GSpyyyUuwV+GaNY9QH5/wBhXhbZZOPe/se5h1oqXwr73GWM6CuhHYry3K/EFutaa6vE3UHaQq8UFopPcf8ACa0cP96p/Mi1jX/xpvuZ74aLpH7q/cKhjNcVU+Z+pLDaYeHgvQaMCtlq3QVolKs7yO0p0NbJ7GqG5i4dc2IXsDIT6/3tWOHwz4qHdc1cRllw9RX3shgHtW6+dN//AMyR8LV69b+bPJdgRfU9+T/X/f7qx2eYQYPdPcN/3ukLn8/5qzHdGFyQq4QWe3YB+deEqrLVkviZ7rDSz04yv/ahjgOgq5B9U0z9o8YxbrUaqvElSdpCbxodKFe2ZT/SC35VLhnVjXl2Qf30NmPeZ0Y9s19tTxxfTmj2TR/ElfzrHB9ZVYdtOX2sxxR2jTl2Tj+35HDhqWFasOrIV3eRbfarBoW4vYhM8oX7TIPj/wC+lVacOkqwgudzNWfRwnLwGUDpAfxW/wC2SPgR8a9ulZ2Xb+DxrbcrvtCL6nvykerAX7tfupHWy8SKDCfU/wAM+eouf/ftViP4MoVcGMr27l/P/avC1VlqSXez3OGeenGV/wC1DHCdBVyGxpnuc8YLrUayvElS9oTeLj52Bf4hP9KE1LALLQxE+yNvq0bMY81WhH4r/RM88Z0RG+zJGfLMAfvrHBrOrOD/ALoy9DPFtKUZ9ko+o4cOSwrXQjZEa7vItvsa3tmlGEFzYhR++hPlr+Q9K1YSGfE049/oa8ZJwoVH4ffQYV9oDr5xr/0kj4EV7Jbpd55HmTD+z96Q/iA8tfW1Fy8zC5Fe4yC5A+ZG/wBbX4+H79a3KMVrpoORQ4hxUDMdgCjFdm2toezQeYrn18Y5aRIuaWpc5PcXxDRsYo+cTObMdDsNL9fj5dVYpVajVzbSq1MvVV0VuUfGMsj20kDhctvayN0NOu+/nSpiJxqWX0I159Z9pwxfFyHXKDzmcAx/vexl8baXo8VU6S6+hCU9Ulv2EPxm0ic3d2Ja6W7blrDfTfyrCxU1PQOeqSAcZtKvN3cWcsLeyD0mbTquKQxU8ztqYzpy0KD4hOe+b1BGvd1/nXFxkIK81vf1PQcHxlSpXdLeNvpbYYsM11FZpu8TsTVmecWOjUauxmluKvGR83L7jfhNaMB75T+ZFvF+6z8Ge+EDoR+6v3CoYpf8qp8z9SVB/wDHh4L0GnDezVulsUam55xj2WsVnaJmlG8jDkxyRjMmstwLb3sbhbeNqt4PLSSnDc8xxXF1J1XTlpZ7FzF8YIdcgJkz2Mf73sZfG2ldB4upn7+w50p6q25DcYtInN3cktmS3bqxHWLb+VI4uefT6BzV+ruC8ZtKvN3cZXLDfKD0mbTquKU8XNSutTGfrdXkZ8+JQzfNm4tr5bVxcdGF+kvq2eg4Ji6k6rpLWNvpYYME91qNF3idmsrSOk+1TqeyRhuJvFRfEwr2CRz6ZR99SoLJga8+1xj+X6E6jz4ujDsu/wAfk58aW8LkbrZx/Iwb8q1cGkljIp87r6qxt4vG+Ek+yz+juOOAa6gjrAPrU1Fwbj3miUs1mdMQ1lNYqStG4gryRhTYxEysusoYWHab6C3n8atYSMIuM46tHmuI42q6k6b0128C3iuMEOmQEyF7NH3+wR23tpXQ/i59Jdb9hzZT1VtyDxm0ic3dyc2ZbbZukxHWLWvSOKnn0MOSulEF4zaUc3d1yuW68oPSZtNhcViGKqXdtTOfraeZnzYlDN83qLa91tq42PUW+kW9z0PA8XOdV0lrG30GDBtdaxRleJ2KsbSPeI9k1KpsQhuJ3ERfFxj7Mbsf5iFH51KK6Ph9SX6pJfTUnfpMbTjyjFv62RPEcPzkUijco1vEC4+Iqnwyr0WLpze1/Ut8RpuphpxW9hl4HOJIY3H1lU+o1+NdCtSdGtOm+TZzKdXpKcZrmkXMQ1lNaKkrRNsFdmDPjUTKyayhh0e03sFt51aw0Y08s46s83xLG1XUlSemtreD0LeJ4wRIuQEyF7NHbr9ki297D4V0f4up0l/sc1z1styDxm0ic3dyc+ZbXtfpMQN9LX8qxHF1FO6+gc+skiti8YZXCQKZiynogXIubkjsF60OU6rste4w5OTtDU3uDcjNRJizzjaWQE5RbqY/W+7Trq3SwiWsyzSwnOeo4ogAsAAOoDQVdSsXlocXwMbOHMaFxsxUFh4NvWMqvexFwi3ewfIo8/Oc2mf7eUZv6t6ZVe9hlje9tQTAxq5cRoHO7BQGPibXplje9hkje9ghwMaElY0Ut7RCgE+JA1ooRWyChFapC1yt4MixiWFFUqemFUC4PWbDWx+81xeMYa9NVIf27+HadbhFSFOo4NWzepjcPxgAsa4tCskrM7Fei27nbE4sEVOpWTRrp0WmL3GGvHJ7jfhNRwD/AOXT+ZG3Fq2Fn4M9cJayJ7q/dUcW7Yqp8z9SWHV8PDwXoMOHxYArbCqkivOi2yrjsQXIVNSdAO0mtdSbqSyx3ZtpU1BOUthz4RwWOJEuiGRRq+UFrnU2bevV4TCxo0lHmeZxVRVqzqWLvyKPPznNpn+1lGb+q16s5Ve9tSvkje9gjwUasXWNA53YKAx8Ta9FFJ3sMkb3sEOBjQkpGilvaKqAT42GtFCK2QUIrVIxOUvBEMJMMaqynN0VAzduw1018q5nFMIqlG8VqtTocMrRo1rWsmLPDcWBvXnKNXLuegr0b6otz4sEVuqVotFeFFoVVfnMTK/UgWMePtt949Ks4x9HgqUOcm5P0RDBrPi6k/0pR/L/AAWygYFTswIPmLVy8PU6KrGa5M6Nen0lOUe0uclsdfDoG9pRkbxQ5fyrt8Rap4mTW0tV56nFwSc8PHtWj8tC3xHGXFhXLrVr6ROjRo21Y08neCJFGrSIplPSJKgst+oHcWFel4dhehorNuzz2OqQrVnJLY1Rgo8/Oc2mf7WUZv6rXq/lje9inkje9gjwUasXWNA53YKAx8SBc0UUnewUIp3sEOBjQkpGilvaKqAT4kDWijFbIKEU72MPlLwRDCWhjVWQ5rKoFx9bYa9vlXM4pheko3itVr+50OF1Y0a1tk9Ba4bjLb15yhVy6HoK9K+xbxGLFq3zrKxohRdxUgfPPPJ1ArGv8gu3+Zj6VY4h/LwtGhzd5v8A8tvsjXgFnxFWry0ivLf7mhC1jXHjozqzWZWPfJbEiMSQH9k5y/4b9NPvI8q9Hj6imoYhbTWvitGeewlNpzo/pf2eqNDiONuLCuPXq36qOrQo21Y1cnuCJFGrOimU9IsVBZb7AHcWH516bh+F6GilLfc87jqkK1ZySNQYKMPznNpn+1lGb+q16vZI3vYp5Ve9gjwUasXWNFY7sFAY+JAuaZVe9goxTvYIMFHGSUjRC3tFVAJ8SBrRRS1SCilqkWKkSCgCgCgCgCgPLKCCDqDuKw0mrMJ2d0KnEeSF2JgYKD9Vr2HgR1VwMRwTNLNSdu5naw/F8qtVV/ArQcj5SenIgHddj8bVohwOq315JLuN0+MU0upF37yzxjkzBFhMQbFmEMpDMTuEJ2GldnB8Lw9KpF2u01qzlYviNerCSvZW2R54fyUikw8LKXQmKMmxuLlR1H+9asXwejUqSkm022bcNxWtTgk7NWR4bka4Oky2903++uc+ByvpP7F7/rMWtYfc1+DcnkgOYnO/2iLAe6Oqulg+G08O8z1ZQxWPqV1l2XYbddIoBQBQBQEGgFji3JMOxeFghOpU+zfuttXDxfB1Uk503buOvhuKypxyTV19zGx/J54IpJZpEVI1LNa5NgL2AsNTtVajwKtOai5IsVeM0oxbUWaHJDklGuGRp1LSuOckBJADP0rWFtgQPKu5icBQqVLtXskl5HHw+Nrwh1Xa7bfmaOK5JQN7OZD3G49GvVKrwfDyXVui3T4riI72fiKcHJposa+HEgAlTnoiRuQcsqix3HRP81TxfCXWoQalrHqv8EMNxONKtO8dJar8jZwjkwkTB3bnHG2llB7bdZqGE4TCjLPJ3f2J4nic60ckVZDBXWOaFAFAFAQawBY4ryTDsWhYITup9m/dbauJiuDxnJypO3cdfDcVdOOWormFxbgUmGgkmldAsaltLksfqqNBqTYedV8PwGtUqKMpI31uNUoQclFmvyX5HRRYePnlLykZpLk2Dt0mFhbYm3lXbxOBoVaznJX2S8FocjD4yvSpqCdt35vUvYrklA3s5kPcbj0a9UqnBsPL2bot0+K4iO7uKXKHk02EePEc4DGSIpjlIyKx6Eja7BjY9zVtpcJc8PLD5+d493avM11OJZa8a+XlZrt7H5DbwfkykTB3bnGG2llHeB1mtWE4VTovPN3ZsxPEp1o5YqyN+1dY5pNAFAFAFAFAFAFAFAFAFAFAFAZ/H4WfCzogzM0UiqO0lCAPWp02lNN9pCom4NI6cGiKYeFWFmWNAw7CFAIrE2nJtGYq0UXKiSCgCgCgCgCgCgIoBV4y/wAtxSYRNYYSsuLPUSNYoO8kjMR2AdtWIfy4Z3u9F+5Xm88sq25jUKrlgmgMHlbw93jSaAXnw7c5EPt6WeI9zrceNq3UJpPLLZ6f5NNWN1dbo0eD8TTFRJNEbqw81OxVh1MDoR3VCcHCWVk4TUldF2oEwoAoAoAoCKwBV4gfl2MWBdYMMyyYg9TTDWKHvynpsO5RVqP8um5Pd7fuV3/MnlWy3GoVWLBNAcMbhlkjdGUOrKQVOzAi1jWYtxd0RlFNWEPkxjsVhMWMNjFdYHUR4VmIcXUkopkGhYq2XWxOVdKvVoU5089PfmVKUpwnlntyPodUC6FAFAFAFAFAFAFAFAFAFAFAFAY+M5RRRyFGD6GzMBdQfW/oK2xoSlG6IOaTsaeHnV1DIwZTsQbitTTWjJJp7HWhkKAKAKAKAKA4YzFLEhdvZA17e4DvrMVd2RhuyKHD+UEUzZdUY7K9hfwIJB8N6nKlKJBVEzQhw6Jmyqq5jmawAzMdCxtudBrWtyb3JpJbHahkKAgigKWIkiwqFrBQWJsoALOxudBux3vUtZMzCHKJi/8A9pEsgSVGjBNgxIIF/tdg79a2/wAPK10b/wCGla6GcGtBXJoAoAoDHxvKGKKQowc29pgLhfHW58hW2NGUlcg6iTsXsAIsuaHJlYliUtYs25NvrdvXWuWa+pmNraFmsEiaAKA5zwK4KuAwO4IuKLTUFTifE1gAvdmPsqNzbc9w76lGLkShByMvhvK+KWUQurRO2iXIKsey42NbJUXFXNs8PKKuMdaTQFAFAFAFAFAFAFAFAFAFAfPOUwfDTyXUmOQ5laxIufaUnqIN/K1X6GWUd9UVal4t6CfiuLzQPmw7ujE6Kt7MeoFNmq4qcJrr2K0pzT6p9uwjsyIXGViqlh2EjUeRrivfQ6S2OtYMhQBQBQBQGdygwjTQOie1a695U5gPO1qnTkoyTZGabWh8w4hjSy5XRlZdCCpBB766kYq+j0KTfaan6NOL4iTEyRMzyQhCbtc5GBAUBj2gnTurTjKdNQTW5nDTm52ex9MrnF4KAKAUv0iLIIUlQFhGxLga2Ui2a3YD99b8O1dplnDNZmnzPluO4i+MYRRAySPooGu/b2DvroKKgrtnSUVBXbPu/D4SkUaMblUVSe0gAE1yW7tnFk7tlisGAoANAfPuVAfDzuxUmOXUMASAbaqew31q/QyyjbmirUTUribjeLTQtmw7vGxOgW9mPUCmzeFXFThJdexWlKafVPteAkZo42dcrlVLr2MRcjyNcWSSk0joxbaRYrBIKAKAQP0jSyQSRzgHm8mQkbKwJOvZcH4Vaw9mnEu4W0k4iTwl5MdjIViBOWRHdhsiqwYknq2t4mrc7U4O5bqZacHfsPutco44UAUAUAUAUAUAUAUAUAUBFqAgoOyl2Ysj1QyFAFAFAFAFAFARagIVANqCx6oAoAoCCKA4Q4KNCSiIpO5VQCfEga1ltvmZcm92d6wYJoAoAoCLUBBQdlDFkTahkmgCgCgPLxggggEHcHUUWmw7znh8IkYtGioOxVCj4Vltvcy23udqwYCgCgCgCgCgCgCgCgCgCgOPyhc/N65subY2te3tWte42vegO1AFAcYMUjlgrBijZXt9VrBsp77MD50B2oAoAoAoAoAoAoAoAoAoDjjMUkKNJIwREBZ2Y2CqNSSaA7UAUAUAUAUAUAUBxxGKSMoHYKXbIl/rNYtlHabKT5GgJw2IEi5lva7DUFT0SVOjAHcHxoDrQHLFYhYkaSRgqIpZ2JsFVRcknqAAoDorXFxsdqAmgCgCgCgCgCgCgCgCgCgF/lLjOYmwkjsyxCSQSsM2UZoXyZ7aAZrAE9ZFAK/A4HxU2HExxHNN+tWILTR3HytOZDgEHRGOUHYbUBmY3FTrggXkxAtgsKGYNJzl/lmViCNTIU07TQGnO/Sl+TvOcBnwnOsrTMQbyCfI5JcLYQZyu132OagBoedkjjiec4NsegQh5QCnyKZpVSS+Ywc4B12vmA6qA3eReGjinx8ahgwxAJDNITkMUeRhnJuCc2o7D2UA10AUAUAUAUB885bytHiWcO7kRRGODNNEzMruxOEkjurynQMjKdluQpoC4ee/WHyPNJzbyjGZrnoxKuVoMwP/ANgK1tsrEbUBQ4JwjP8Aq8yNiDz0c5xF5prPYKyK4zaAHbbbvNwKGCnj5yJMZLiAgwTBRnnF2GIkRSShu0uUAKTqdbXNAdzJJzTfrB8QmJGEgOGCGRSZuaJfIsfRefnRqDfS2liaA58c4ZJPhuLvOJnlWOMRqHkyA/IoWfm41bKbyZr6dVAfSeHMhiQxG8ZVchuTdbdE3bU6dutAWaAKAKAKAw+WmIMeDkIEhuUU827RkBpFUs0iKWRADdmUXChrUAio0jc7HG8nNNiuGZeabEZMskxWbmpHOYqVUXZSF0OxvQFzG4JUlAk53mYOKIIyzykJHJglb2r3yc89tdAWI7qA4w4hOfgXGyTrGYscbZ5lUsMbZM2Q3uFNl8rdVAe0kbIP1g+KVhgofk2squZTznOaRe1itIrqQT2DVqA88T4ZLiMNxFsQJmnXBRhUDyBOdOFJkyRqcrEv3HYUB9B4IyHDxGI3jyLkNydLdranzoC9QBQBQBQBQBQBQBQBQBQBQBQFXiWATERmOQXUlSRcjVGDrqP3lFAWRQE0AUAUAUAUAUAUAUBQwvC445ZJhmMkuUMzOzWVb5UQMSES5JyrYXJNAX6AqjApzxmsecKCMm59gMWAttuTrQFqgCgCgCgCgCgCgCgCgCgKrYFOeE9vnAhjBufYZgxFtt1GtAWqAKAKAKAKAKAKAKA//9k="/>
          <p:cNvSpPr>
            <a:spLocks noChangeAspect="1" noChangeArrowheads="1"/>
          </p:cNvSpPr>
          <p:nvPr/>
        </p:nvSpPr>
        <p:spPr bwMode="auto">
          <a:xfrm>
            <a:off x="155575" y="-746125"/>
            <a:ext cx="2933700" cy="1562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4" name="AutoShape 18" descr="data:image/jpeg;base64,/9j/4AAQSkZJRgABAQAAAQABAAD/2wCEAAkGBxQREhUUEhQUFBUXGBcaFBgXGBcXGBgYGBgcFxgXFxYYHCggGBolHBcaITEhJSkrLi4uGB8zODMsOCgtLisBCgoKDg0OGxAQGywkHyQvLC8vLCwsLCwsLCwsLCwsLCwsLCwsLCwsLCwsLCwsLCwsLCwsLCwsLCwsLCwsLCwsLP/AABEIAKQBNAMBEQACEQEDEQH/xAAbAAACAwEBAQAAAAAAAAAAAAAABgEEBQMCB//EAEYQAAIBAgQBCQMICAUEAwEAAAECAwARBBIhMQUGEyJBUWFxgZEycqEUIzNCUrGywQcVQ2JjgpLRc6LC4fGDs9LwU1STFv/EABoBAQACAwEAAAAAAAAAAAAAAAACBAEDBQb/xAA7EQACAQIEAgcHAgYBBQEAAAAAAQIDEQQSITEFQRMiUWFxgbEyNGJykaHBUtEUIzNC4fAkFUOCssIG/9oADAMBAAIRAxEAPwD7jQBQBQBQBQBQBQC5yh5Ux4djCpBlsL9iA7E9ptrat9KhKavyNU6qjoJPEOLvGc8eJlzb6uSPNToR3Wq9GlGWjiVpztqmPXIvjhxuGEjCzBmRrbMVt0l7tfUGqFekqc8qLNGpnjc360m0KAKAKAyOUPH48IBnN3e+Re225PYBcetbaVGVR6GudRQ3EXivF2f5z5RIG7FZlA7gAdquwpJaNFec763N/wDR/wApXxfOxS9JospD2tcNcANbS4t5+VaMVQVOzXMnQqud0xyqoWQoAoAoDxM1gTvYE+lEO4+WcR4sJ0Lu12Oo10XuUdVX4wynTpwytW2N/wDRjxqSdZopGL80VyMdTle/RJ67Zfj3VpxNNRasV8VSUGmuY71WKhQ4zxWPCx85KbC9gOtmOwHfU4U3N2RGU1FXYicV478o6fOulvZVGKgeYIue+r1Ojl0sVpVM3MschuVMkmI+TSMZQVYox1Zcu4Y9Y7zre1RxOHjGGdaChWbllZ9CqgWwoAoAoDH5UcROHw7OuhJVQezMbXrZTjmlY2Uo5pWPm3GeIBbSRuyuNcwY5r+O9XoQvo1odGnC/Va0PpPJLiTYnCQzP7TL0uq5BKkgdhtfzqhVjlm0jnVY5ZtI2KgawoAoAoAoAoAoAoAoAoAoBR5T8hIsZNz3OSQuQA+WxDAaAkHY20v3CrVHFypRy2TK1XDRqO97FjA8hsHGADHzp6zIS1/5fZ+FRliqkuZONCC7xiw8CxqFRVVRoFUAAeAG1aG23dm1JLY6VgyFAFAFAL/K3kpHjwmdnjdL5HS17HcEHQjQelb6GIlRbsrmmtRVRalHhf6PsLEvzmedusuxA8lWw9b1OeMqS20Iww0EtdRkwHD4oFywxpGvYihR4m29V5TlJ3kzdGKjsWqiSCgCgCgIYUB8+41+jXnJC0GI5pGJJRkzZb75SGGncat08VZaou08ZlVpIaOSvJyPARc3GSxY5pHO7Nt5AdQrRVqupK7K9Wq6krs2q1moy+UfA48bCYpcwFwysujKw2I9T61spVXTlmRrqU1ONmL/AAn9HGHi+leSc9WY5FH8qb+ZqxUxs5baGmGFit3cZeG8Hgw9+ZiSO+5VQCfFtzVadSU/aZvjCMdkX6gTCgCgCgKnFOHpiImikF1YWNtx1gg9RB1qUZOLuiUJOLuj5+f0Wsz9PFkxX2CWcjszZrA99qt/xemi1Lv8dZaLU+h4HCJDGkcYCoihVA6gBYCqbk5O7KMm5O7LFYMBQBQBQBQBQBQBQBQBQBQHHF4gRozt7KKWbwUXP3VlK7SRhuybPUEodVZdmAI8CLijVnYJ3R0rBkKAKAKAKAKAKAxuU3F2wcYnyGSFTaYL7aqdBIo2YA7jTQ3vprtpU1UllvZmqrNwWbkduCcew+MXNh5Ve242ZfeU6io1KU6btJEoVIzV4mnUCYUBDNbU0Aq4jlpFJMuGwdsRMxsSL81Go1Z2ce1YdS7mwuL1YWGllzz0XqV3iIuWSOrGoVXLBNAFAFAFAYfKXjRwSrMyF4LhZSvtx3Nle2zLfQjcaHWttKl0jyp6mqrUyK/It8G41Bi0z4eRZB120K9zKdVPiKjOnKm7SRKE4zV4s0agTCgKfFuIJhoXmlNkQXPaewAdZJsAO01KEHOSSIzkoq7PHBJ5ZIUedBHI1yUBJygm6qSfrBbX770qKKlaLujEG2rsv1EmFAFAFAFAFAFAFAFAFAFARQBesJoC9y8SVsDOsNgSjZyTa0YUs9u0kDL/ADVYwziqqcjRiE3TeU6ciElXBQrNYkIoUg3DJYFCewhSAe8VjEOLqNxJUE1BJm7WhNG0msgKAKAKAKAKA4Y3DLKjxuLo6srDtDCxHoaJ5Xcw0mrMVcBhRwvERxKT8kxFlW/7LEAdv2ZAP6h31alPp43b6y+6/wAFeMehlZbP1HAVVLJNAZPKTivyaEsq55GISFPtyPoo8Os9wNbKMM8rPbn4GupPIr8ynyc5Lphm55iZMS6WmkP1mZs7kDqF7ADsUVOtiHPq8lsQpUVB35jFWg3hQBQBQBQFXieCWeJ4nF1dSreBFtO+pRk4tSW5GUVJWYt8Nj/VuJXDi/yXEX5i+vNTAXaO5+q4BYd4I66sTl08XL+5b+BohHopW5P1G0VULJJrIFbiY+V4+PD7xYYLPMOppGJECHwsz27lqxDqUnLm9F+TRLr1FHkhoqubyaAKAKAKAKAKAKA5yShQSxsBuaw2krsw3bcqxcWiYMQ46PtDUEX20Ota1Vg1e5FVI9oR8WhZSwcEA2OhuD2Zd6KtBq9zHSR7TyeLw5OczjLcjrvcbgjeoyxFOMM7ehODU2lHUUOK8flnYiMlI+oA2J7yR91eaxfEqleWWm7R+56fDcPpUVeprL7Gbzci6hmB8T99UHKstcz+pbXRPTKvoceJcWnEEqmVyDG4IJvoVNxrV/h+NxCxEI5nuipjsHQdCcsq2ZOC4rO0Ua869gigAHLoFHZUMdjK7rzjne77ufcTweEoKjGWRbItQSTKbrI4PvH+9VoVsQndTf1ZtnToPRwX0GPgnKQlhHiLAn2X2BPY3Z412sDxVyl0dbfkzk4zhqjHPS27Dbj4rEzFQ4uATY3Gg3IvuPCu0qsG7JnE6SOwRcViYsA4uupBuDbtsdxWFWg76hVIvmEXFomDEOOj7Q1BF9tDrrWY1YtXuYVSL5hHxaFlLBwQDY6G4O9str1hVoWvcz0kXzI/W0JTOHBXUaXJuNxbejrQUczYU09hV4zyjeVikBKoPrDRm89wK85jeKTqSyUnaPb2npMJw6EIqdXfsF7iOAeWNlLNc6qbm4Yaq3iDaq+CxNWhXjUcm9de9FjF0adai6aSXZpz5HThHKHEGNWErg2swJzWYaMOlfrFbcdWxGEryhGbty8HsasHRoYqipygr7PxW+xal41iH0Mr+Vl/DaqksfiZ6Ob9PQtxwOHhqoL19TJhaWXFZs7/ADAGU5ibSONT4hfxV1Olq4fArrPPUfa9Ir9zmuFKtjHeKywX1b/ZDhwvlO6ELiOkv2wNR4gbisYXi04yUa+3aMRwyMlmo/QY4eLQsSA4uBfrFx2i+48K70a1OWzOA5JNp8iYuLQsWAcXUXYG4Ntr2O4v2VlVYvmRVSPaEXFomDEOOj7Q1BF9uiRfWsKtBq6ZnpI9oJxaEqWDggGx3uDvbLvTpoWvcx0ke0j9bw5M+cFdRpcm43utri1HWgo5m9DKnF7CrxrlE8rFICVTtGjN336hXm8bxSdR5aWkfU9LhOHQpxzVdX6C5xXASSRkZmzizIbm4ddVN+29auH4mpQxEZzd1s9eT0ZsxtGnWoShFWe605rVHfhfKGdo0dZX6QvYnNY7EdK+xvWcVWxGErypKb0enPTluMNSw+KoxqOKu/Lx27yxLxvEPvK/kcv4bVWeOxNR5c71LH8FhqazZVoZnJ1pSrTh3DTOXvmNyo6KXPX0QPWunxWrVhVjRhJ9RJb893fzOfw6nSnTlUnFdeTe3LkOHCOUrqwTEag6B9iPe7R31nB8VmmoVtu0jiuGwcXKj9P2GKLi0TMVDi4F7G40G5F9x4V3Y1oS2ZwM8btPdBFxaJs1nF19oG4Nu2x3pGrBrcKpF8wi4tEwYhx0dGGoIJ26O+tFWg1e5hVIvmCcWhZSwcEA2O9772y2vTpYWvcdJG25A4vDkzhwV12uTcb6DUWp00Mua+g6SNr3LOGxKyKGQhlOxFTjNNXRNSTV0UOI8aSLoghn10vYadp/KtNSvGBrnWjEVMdj3nJLHTLezdEi32O3xqhUqymUp1HLcrMbg726J10l8j11rIbEsdzrYEbaS69vb/zQehSxMxJKWAsd9ib9tczH1GrQR6P/APP0IuUqz5aL9zV4bhxa9aqFNWO1iKmtjvioxattWKsa6cncWONfRye4/wCE1pwHvlP5kWcX7rPwZ74P7Ce6v3CoYr3qp8z9TND3eHgvQZcNGLVapxVipUk7lTimGFtK0YimbsPU5Mr4d2YHOASR0S2hsOzvro4aUpU+ueR4lTp08RLI9H/rJ3HXbL9fSTT7J6/+KsanP2/3UltQd7aHXSbyPXWNOQ8CT262DA9HSXXtHXWeVhyKWIxJJKAWyn2hoSD1HtqhjqrjDKuZ2+BYZVqzqSWkfU0OF4cW1qph6fM9LiKrvZF7ERi1WKkVYrU5O4nQjJPPH1EiRfBxZv8AMD61t4j/ADcNRrrvi/LYcP8A5derS8JLz3+6L0bAanYanyrkUouc1FHUrSUYOT5FzkhD8wJG3lZpD/OdP8tq9HxC3TdGtoJR+iPO4K/RZ3vJt/XYv8Rw4teuVXp6HSoT61ijhAbMrAbdEtoe/LW/A9Io2ltyOHxx0HNSg+tz/wB7T3uD2ZR7ekmn2T1/8VeSOB4Et1720Ouk3+9NxoST162DfV0l17R11ldgKU+JJJQC2U7jQsDfRu2ufjq2WOVHc4Fh1VrSnLaPqaPC8P1mqmHprc9HiKmuhdxEYtVmcVYrwk7idhBkkni6lfOvuyDN+LNWzin8ylRr9sbPxjp6WM8MeSpVovk7rwlr63J4rNkhkI3ykDxboj4mq/CaXSYyCe17vy1LHE6jhhZtb7LzGjhOFCRotvZUKPIW/KrNSXS1JTfNspRXR04wXJIOI4cEXFVa9NNXLNCpYpYa+Vg4BNuiWOth1LV3Byn0dpHmOLxpRxDdNp337mejqDvawPT0k0+yeurXgcoljvvbQ9k3+9O4ehEjgAsTZVa9xpIPeHXTbUPRa7FIYl5XEcC9INYONARa5DnwrMISqNKCNTk3pEfOSODMWGQMcxYlz2Asdh4V1KNLJBI6eGjamhTx3Cp3lETFQit7d7k2AbbtsR8aqLCVJTtyKFSE82U5nh880ihyqqmYq175shtoOy9t+2iwVRys+VyLzSZCYGeV87lUyIGXW+a4Ntthp91IYKo9ZckLScrhHgcQXeZsqMiXVb3zA3OpG2imsRwdRxbfIJSbzFCDO8rM9gdrDXavP4urGckket4Ng6tDPUqc+X0YzYZbKK3U1aJcqPU84w9GsVnZEqS6wqcXN45fcf8ACar8P98p/Mi3jFbCz8Ge+FNZI/dX7hUMX71U+Z+pLDq+Hh4L0GnCno1cp6xKFTcjFrdaVV1TENzBRJMRIsJIUKb5t9F10HbV3CSVeap8zyuLwFem3KW1y0cBPK4zlUCZiG3zZDl0HZft6quxwdSTs9Ci1JsEwE8j845VCi5l1vmuNNthoazHB1JXbFpN3ITBYgu8zZVZEBVb3zA3OpG3smsRwc2m+drhKebMUArmVjJYNexAN9R3iuBj5dfo+aPWcBw1SnGVap/dyGPBJZa2UlZF+q7yPeIPRqVTYhDcTeIG2KjP2kdT5WYfnUqb6Th9SP6Wn+GTkujxtOX6k16P9zzxiQrBJbcqVHi3R/Oq/B4Z8ZC+yd/orljik3HCTtu9ProNvCkCxqo2UADyFqsdJ0kpTfNspunkiorkixiFuprE9rhdgr46eRiqNYBTo3h3VmeLioo4EeD4irWcW+rd6/c0BgZ5nUsVRVBZW3zZdBYDYXtfxrr08JOfha5yJxm5a8gTAzyOZHyoUTMovfNe9r22GhrMcHUldvsMdZu4R4LEFnmbKrIoIW98wOu422pHBVGm+Y698xQCOZmMlg17EA3tbfWvP4+V6mTmj1vAMLUpwlWn/dshjwa2Wp0VaJdqu8j3iT0TUqnsmKerE3GG2LB+3GQfFGuPgxqbfScOkv0TX0a/wSiujx0X+qL+qenqc+LaiNftSxjyDZv9NR4O8tSpU/TF/fQnxXrQhDtkvtqOWCa4qFD2SFVWZ1nW6mtk1oa4i6ecmljiYhQG0bf2ddvSrFCtGrOMHpf9meZrcNxCcm7Wj/j9y18hnlcFyqBAWU75rXG3ZfeuisFUbd+S3OdabYLgZ3cyOVQxpmUXvmuDvbYaH0pHBVHdsJSbuR+p5JXZpzk1QZVIJbM1tSNhUqeDk23PuMZZSd5G7hIFjKqihVEj2A906/lXRjCMNF2/g2xSWww8G+gj8PzNRR0KPsIyMV9L2HnT5fNn7wAfMVKH5KlX234nDC+0p7RIR4FwR4aVmG6NSOI9j/oHMOzfQdmuYHssKxy8gz3jzZZuv5of66jXdoTfcbacc1RR8Ba4cOkfEfdXhKeup7zRZrf7oMcewrox2KMtypxJrLWnEOyN+HV5CvxI/NSe4/3GtPDveqfzItY73afgz3w8/Nx+6v3CoY33mp8z9SWFX8iHgvQaOHtdatUHeJRrq0jvKNDW2fsmqO5iYI2xMZ/iEeoI/wB/Oo4GWXFxZqxizYaXixhwp6SnqIkI7wZAw8NCPWvYRPIrsOP7M/4GvdvYDs+t6Co8vIcvI7Yr9r/hrfwu9z5b1mbtfwM76CvA2aRz2tf1rwdSWepm8fU9/Sjkg49lvRDDANBV6GxTnucsc1lqFZ9UnRV5Cbxc9OFv4oH9SstS4b1qdeHbBv6NMnj1lnQkuU/VNEcY1VF+1LGPINm/KnB9KlSfZCXpYzxXWEI9so+txu4Y9xWnDyuhiI2ZcfY1ZktCstxaxo6X8zfn/wA1z6y3LOHfWT736DJwY9GLvjYj+sf3HrXs8DrQh8p43Fr+fLxfqQv0f/QW/dva3+a/gKscvJFU74r9r7i3PYLtc+WprM3ZN9xO13YV8O2aRz2sT62NeCnLPUzePqe9pRyxaXd6DDCNBV+C0Kk3qcsc1lqFd2iToq8hN4mfnoG/fZf6kP8AapYDrYbEQ+FP6MnjFlr0Jd7X1RHEfpMOP4hPojVjh3u+Ifwr1M4/WvQXxP0Y3cLe4rXhndDEqzLr7GrD2KyF4tllRuyXX1/4NVYSy1oy716kpRz0mu3N6P8Awxlwu696MR3gsCPDQj17q9tHXzPGLc4W+bNv/gAPdvby3v4CscvIwixifab/AKP/AHDWZLdeABD0h/iP6BSD8betF7Xn+DP7m/wlSsKA9Qt6G1/PeobaMv0fYRlY6I88xt+0B8uaC3/KpwT+/wCCpW9t/wC8ith42GXS2VCPMkf+PxrKTS8jXbQ8HDnKwt+zUfzdIt46kGmVpeQsRxRSEmPbFp4jNp8a04x5aM5dxYwsXKtFLm0LfDV6R8q8NT5HuJxcW+zQYl2FdJbFB7mdxc6VUxWxbwu4ucR+ik9xvwmocO96p/Mjfjvd5+DPWB+jT3V+4VHHe81PmfqTwn9CHgvQZOFHo1vw2xUxPtF2TY1ZlsVo7mCinn4z/FX00FV6ErYiHiiVam3Qm/EZIImATQgrHbzNtPHo/GvapPY8XYhsOcrAD9moHjc38dxTK8r8BY9YtDaUi+sdh4jPp8R61GtdRl4fuTpq80vAVMAOkfKvAw5Hv8rV3229Bji2FdKGxQluVeKHo1oxHsm7D+0KHGfZQ9ksX4q2cH9uovgl6GeKexB/HH1QcU9uAfxR8FanC9Kdd/B+UOI/1KC+L8MaODnSq+FNmLNNquvYpIXMenSv+98LWrn1nqWaMJXv3v0GDhSNzUZGlorDxa3/AI/GvZYBN0IfKePxqaryO7YcgEAfUQDr1Ba/jverOR28kVbE4xDaa3XHp4gNp8R61ivfJPwJ01eaFXh69I+X3V4CGtj3zi05eXoMcWwrpx2KEtyrxT2a0Yj2Tfh/aFHiu8J/ip8QRWzhWvTL4H+CXEt6T+NfkjH/AEuH95/wGmA91xHyr1MY33ih4v0Gjg50qvhTZijTbarpSF3GKc4P79/haqE3aS8vUsU4O17c3/6jNBGwC6EFYrD3jbTyyj1r3UYvL5Hh+YNhyAwA+ogHiCb+O4NZcXb6GLHSWIlmvoDkN/dYkj4f5qk463FtSXkCtYdbKW7OkCB+ECjaTDaRs8IJKEnYsbeA6PlqCfOtD1bbLtJvKZXFnPOSanQRffr67VNPQrVvbZwVzmAufpH9MhI9LipJu/ma76gjnoa/tHHiBnt9w9Kynt4i5XxDlo2Fz7EpPhchb+h9Kq4u88PNdzLOCnlxEH3oXeFnpL4E/dXi6a1fieyk31b843+6GRdhXQWxVe5Q4sulVcStC1hnqLXEfopPcf8ACahw73qn8yLGO93n4M9YH6NPdX7hUMd7zU+Z+pLCf0IeC9Bl4WvRqxhloVMS+sXJNqsS2K8VqYMh+eXuePT+aq2Ht/EU/Ezim+gq2e0RlRjmAufpH8CLEj0uB5V7dN382eM/cEc9DU/SOPEDPb7h6VhPReYRELlrC59lyfAtZL99gfQ1h9ZNdzM05Wkn/u4p8OPSHh+deCS1fie7i21G/wClDLFsK6EdirLcrcSHRrTiF1Tdh31hP42Oin+LF+MVPg/9So+yEvQlxX+nBfHH1QcT9uD/ABf9DVnhmtPEL4PyhxDSrRfxf/LGnhC6VXwqJ4p6mk1XCmtxc4o2rd2X77/nXPqq9izCTV+6wx4C4WNb7MwPhlJ/MC3dXtMIstGEf92PG4qeavN97O0bnoan6Rx4hc4F/QVYu/v+5XT2IhctYa+y5Pm1kv32BqMryi13MzTllkmKfDPaHh8a8FFWb8T3ibeW/wCkZYthXRjsVJblbiQutaMQuqb8O7SFDi37Ifxk/OtnCdOlfwP8GeJf9pfGiOJaPAf4lvVGFZ4drQxEfh9GMfpWoS+L8DVwhdKr4UlinqaJq2yoL2O1e37yD1Yf3+FU8uapFdptlNqE3fa3qNEbnMBc+3J6C9vS4Fe4jfS54q+v1Iic/N6/XceIAcC/oKknsYT2OLSkpufo3Jv2E9G/fZWqGZ2/3tMXPbjVveiH8txYet/Ws93egze4L9H/ADvfuu5P3EHzrXbVl6i+ojK4t9M/ZeG/9Vv7elS/x6lav7b8jh9a38U/9u4t5aetT527zURF9T/ElPxk+GtFy8wecOt8oPXG4P72oB/v/NUMuZOL7GSpyyyUuwV+GaNY9QH5/wBhXhbZZOPe/se5h1oqXwr73GWM6CuhHYry3K/EFutaa6vE3UHaQq8UFopPcf8ACa0cP96p/Mi1jX/xpvuZ74aLpH7q/cKhjNcVU+Z+pLDaYeHgvQaMCtlq3QVolKs7yO0p0NbJ7GqG5i4dc2IXsDIT6/3tWOHwz4qHdc1cRllw9RX3shgHtW6+dN//AMyR8LV69b+bPJdgRfU9+T/X/f7qx2eYQYPdPcN/3ukLn8/5qzHdGFyQq4QWe3YB+deEqrLVkviZ7rDSz04yv/ahjgOgq5B9U0z9o8YxbrUaqvElSdpCbxodKFe2ZT/SC35VLhnVjXl2Qf30NmPeZ0Y9s19tTxxfTmj2TR/ElfzrHB9ZVYdtOX2sxxR2jTl2Tj+35HDhqWFasOrIV3eRbfarBoW4vYhM8oX7TIPj/wC+lVacOkqwgudzNWfRwnLwGUDpAfxW/wC2SPgR8a9ulZ2Xb+DxrbcrvtCL6nvykerAX7tfupHWy8SKDCfU/wAM+eouf/ftViP4MoVcGMr27l/P/avC1VlqSXez3OGeenGV/wC1DHCdBVyGxpnuc8YLrUayvElS9oTeLj52Bf4hP9KE1LALLQxE+yNvq0bMY81WhH4r/RM88Z0RG+zJGfLMAfvrHBrOrOD/ALoy9DPFtKUZ9ko+o4cOSwrXQjZEa7vItvsa3tmlGEFzYhR++hPlr+Q9K1YSGfE049/oa8ZJwoVH4ffQYV9oDr5xr/0kj4EV7Jbpd55HmTD+z96Q/iA8tfW1Fy8zC5Fe4yC5A+ZG/wBbX4+H79a3KMVrpoORQ4hxUDMdgCjFdm2toezQeYrn18Y5aRIuaWpc5PcXxDRsYo+cTObMdDsNL9fj5dVYpVajVzbSq1MvVV0VuUfGMsj20kDhctvayN0NOu+/nSpiJxqWX0I159Z9pwxfFyHXKDzmcAx/vexl8baXo8VU6S6+hCU9Ulv2EPxm0ic3d2Ja6W7blrDfTfyrCxU1PQOeqSAcZtKvN3cWcsLeyD0mbTquKQxU8ztqYzpy0KD4hOe+b1BGvd1/nXFxkIK81vf1PQcHxlSpXdLeNvpbYYsM11FZpu8TsTVmecWOjUauxmluKvGR83L7jfhNaMB75T+ZFvF+6z8Ge+EDoR+6v3CoYpf8qp8z9SVB/wDHh4L0GnDezVulsUam55xj2WsVnaJmlG8jDkxyRjMmstwLb3sbhbeNqt4PLSSnDc8xxXF1J1XTlpZ7FzF8YIdcgJkz2Mf73sZfG2ldB4upn7+w50p6q25DcYtInN3cktmS3bqxHWLb+VI4uefT6BzV+ruC8ZtKvN3cZXLDfKD0mbTquKU8XNSutTGfrdXkZ8+JQzfNm4tr5bVxcdGF+kvq2eg4Ji6k6rpLWNvpYYME91qNF3idmsrSOk+1TqeyRhuJvFRfEwr2CRz6ZR99SoLJga8+1xj+X6E6jz4ujDsu/wAfk58aW8LkbrZx/Iwb8q1cGkljIp87r6qxt4vG+Ek+yz+juOOAa6gjrAPrU1Fwbj3miUs1mdMQ1lNYqStG4gryRhTYxEysusoYWHab6C3n8atYSMIuM46tHmuI42q6k6b0128C3iuMEOmQEyF7NH3+wR23tpXQ/i59Jdb9hzZT1VtyDxm0ic3dyc2ZbbZukxHWLWvSOKnn0MOSulEF4zaUc3d1yuW68oPSZtNhcViGKqXdtTOfraeZnzYlDN83qLa91tq42PUW+kW9z0PA8XOdV0lrG30GDBtdaxRleJ2KsbSPeI9k1KpsQhuJ3ERfFxj7Mbsf5iFH51KK6Ph9SX6pJfTUnfpMbTjyjFv62RPEcPzkUijco1vEC4+Iqnwyr0WLpze1/Ut8RpuphpxW9hl4HOJIY3H1lU+o1+NdCtSdGtOm+TZzKdXpKcZrmkXMQ1lNaKkrRNsFdmDPjUTKyayhh0e03sFt51aw0Y08s46s83xLG1XUlSemtreD0LeJ4wRIuQEyF7NHbr9ki297D4V0f4up0l/sc1z1styDxm0ic3dyc+ZbXtfpMQN9LX8qxHF1FO6+gc+skiti8YZXCQKZiynogXIubkjsF60OU6rste4w5OTtDU3uDcjNRJizzjaWQE5RbqY/W+7Trq3SwiWsyzSwnOeo4ogAsAAOoDQVdSsXlocXwMbOHMaFxsxUFh4NvWMqvexFwi3ewfIo8/Oc2mf7eUZv6t6ZVe9hlje9tQTAxq5cRoHO7BQGPibXplje9hkje9ghwMaElY0Ut7RCgE+JA1ooRWyChFapC1yt4MixiWFFUqemFUC4PWbDWx+81xeMYa9NVIf27+HadbhFSFOo4NWzepjcPxgAsa4tCskrM7Fei27nbE4sEVOpWTRrp0WmL3GGvHJ7jfhNRwD/AOXT+ZG3Fq2Fn4M9cJayJ7q/dUcW7Yqp8z9SWHV8PDwXoMOHxYArbCqkivOi2yrjsQXIVNSdAO0mtdSbqSyx3ZtpU1BOUthz4RwWOJEuiGRRq+UFrnU2bevV4TCxo0lHmeZxVRVqzqWLvyKPPznNpn+1lGb+q16s5Ve9tSvkje9gjwUasXWNA53YKAx8Ta9FFJ3sMkb3sEOBjQkpGilvaKqAT42GtFCK2QUIrVIxOUvBEMJMMaqynN0VAzduw1018q5nFMIqlG8VqtTocMrRo1rWsmLPDcWBvXnKNXLuegr0b6otz4sEVuqVotFeFFoVVfnMTK/UgWMePtt949Ks4x9HgqUOcm5P0RDBrPi6k/0pR/L/AAWygYFTswIPmLVy8PU6KrGa5M6Nen0lOUe0uclsdfDoG9pRkbxQ5fyrt8Rap4mTW0tV56nFwSc8PHtWj8tC3xHGXFhXLrVr6ROjRo21Y08neCJFGrSIplPSJKgst+oHcWFel4dhehorNuzz2OqQrVnJLY1Rgo8/Oc2mf7WUZv6rXq/lje9inkje9gjwUasXWNA53YKAx8SBc0UUnewUIp3sEOBjQkpGilvaKqAT4kDWijFbIKEU72MPlLwRDCWhjVWQ5rKoFx9bYa9vlXM4pheko3itVr+50OF1Y0a1tk9Ba4bjLb15yhVy6HoK9K+xbxGLFq3zrKxohRdxUgfPPPJ1ArGv8gu3+Zj6VY4h/LwtGhzd5v8A8tvsjXgFnxFWry0ivLf7mhC1jXHjozqzWZWPfJbEiMSQH9k5y/4b9NPvI8q9Hj6imoYhbTWvitGeewlNpzo/pf2eqNDiONuLCuPXq36qOrQo21Y1cnuCJFGrOimU9IsVBZb7AHcWH516bh+F6GilLfc87jqkK1ZySNQYKMPznNpn+1lGb+q16vZI3vYp5Ve9gjwUasXWNFY7sFAY+JAuaZVe9goxTvYIMFHGSUjRC3tFVAJ8SBrRRS1SCilqkWKkSCgCgCgCgCgPLKCCDqDuKw0mrMJ2d0KnEeSF2JgYKD9Vr2HgR1VwMRwTNLNSdu5naw/F8qtVV/ArQcj5SenIgHddj8bVohwOq315JLuN0+MU0upF37yzxjkzBFhMQbFmEMpDMTuEJ2GldnB8Lw9KpF2u01qzlYviNerCSvZW2R54fyUikw8LKXQmKMmxuLlR1H+9asXwejUqSkm022bcNxWtTgk7NWR4bka4Oky2903++uc+ByvpP7F7/rMWtYfc1+DcnkgOYnO/2iLAe6Oqulg+G08O8z1ZQxWPqV1l2XYbddIoBQBQBQEGgFji3JMOxeFghOpU+zfuttXDxfB1Uk503buOvhuKypxyTV19zGx/J54IpJZpEVI1LNa5NgL2AsNTtVajwKtOai5IsVeM0oxbUWaHJDklGuGRp1LSuOckBJADP0rWFtgQPKu5icBQqVLtXskl5HHw+Nrwh1Xa7bfmaOK5JQN7OZD3G49GvVKrwfDyXVui3T4riI72fiKcHJposa+HEgAlTnoiRuQcsqix3HRP81TxfCXWoQalrHqv8EMNxONKtO8dJar8jZwjkwkTB3bnHG2llB7bdZqGE4TCjLPJ3f2J4nic60ckVZDBXWOaFAFAFAQawBY4ryTDsWhYITup9m/dbauJiuDxnJypO3cdfDcVdOOWormFxbgUmGgkmldAsaltLksfqqNBqTYedV8PwGtUqKMpI31uNUoQclFmvyX5HRRYePnlLykZpLk2Dt0mFhbYm3lXbxOBoVaznJX2S8FocjD4yvSpqCdt35vUvYrklA3s5kPcbj0a9UqnBsPL2bot0+K4iO7uKXKHk02EePEc4DGSIpjlIyKx6Eja7BjY9zVtpcJc8PLD5+d493avM11OJZa8a+XlZrt7H5DbwfkykTB3bnGG2llHeB1mtWE4VTovPN3ZsxPEp1o5YqyN+1dY5pNAFAFAFAFAFAFAFAFAFAFAFAZ/H4WfCzogzM0UiqO0lCAPWp02lNN9pCom4NI6cGiKYeFWFmWNAw7CFAIrE2nJtGYq0UXKiSCgCgCgCgCgCgIoBV4y/wAtxSYRNYYSsuLPUSNYoO8kjMR2AdtWIfy4Z3u9F+5Xm88sq25jUKrlgmgMHlbw93jSaAXnw7c5EPt6WeI9zrceNq3UJpPLLZ6f5NNWN1dbo0eD8TTFRJNEbqw81OxVh1MDoR3VCcHCWVk4TUldF2oEwoAoAoAoCKwBV4gfl2MWBdYMMyyYg9TTDWKHvynpsO5RVqP8um5Pd7fuV3/MnlWy3GoVWLBNAcMbhlkjdGUOrKQVOzAi1jWYtxd0RlFNWEPkxjsVhMWMNjFdYHUR4VmIcXUkopkGhYq2XWxOVdKvVoU5089PfmVKUpwnlntyPodUC6FAFAFAFAFAFAFAFAFAFAFAFAY+M5RRRyFGD6GzMBdQfW/oK2xoSlG6IOaTsaeHnV1DIwZTsQbitTTWjJJp7HWhkKAKAKAKAKA4YzFLEhdvZA17e4DvrMVd2RhuyKHD+UEUzZdUY7K9hfwIJB8N6nKlKJBVEzQhw6Jmyqq5jmawAzMdCxtudBrWtyb3JpJbHahkKAgigKWIkiwqFrBQWJsoALOxudBux3vUtZMzCHKJi/8A9pEsgSVGjBNgxIIF/tdg79a2/wAPK10b/wCGla6GcGtBXJoAoAoDHxvKGKKQowc29pgLhfHW58hW2NGUlcg6iTsXsAIsuaHJlYliUtYs25NvrdvXWuWa+pmNraFmsEiaAKA5zwK4KuAwO4IuKLTUFTifE1gAvdmPsqNzbc9w76lGLkShByMvhvK+KWUQurRO2iXIKsey42NbJUXFXNs8PKKuMdaTQFAFAFAFAFAFAFAFAFAFAfPOUwfDTyXUmOQ5laxIufaUnqIN/K1X6GWUd9UVal4t6CfiuLzQPmw7ujE6Kt7MeoFNmq4qcJrr2K0pzT6p9uwjsyIXGViqlh2EjUeRrivfQ6S2OtYMhQBQBQBQGdygwjTQOie1a695U5gPO1qnTkoyTZGabWh8w4hjSy5XRlZdCCpBB766kYq+j0KTfaan6NOL4iTEyRMzyQhCbtc5GBAUBj2gnTurTjKdNQTW5nDTm52ex9MrnF4KAKAUv0iLIIUlQFhGxLga2Ui2a3YD99b8O1dplnDNZmnzPluO4i+MYRRAySPooGu/b2DvroKKgrtnSUVBXbPu/D4SkUaMblUVSe0gAE1yW7tnFk7tlisGAoANAfPuVAfDzuxUmOXUMASAbaqew31q/QyyjbmirUTUribjeLTQtmw7vGxOgW9mPUCmzeFXFThJdexWlKafVPteAkZo42dcrlVLr2MRcjyNcWSSk0joxbaRYrBIKAKAQP0jSyQSRzgHm8mQkbKwJOvZcH4Vaw9mnEu4W0k4iTwl5MdjIViBOWRHdhsiqwYknq2t4mrc7U4O5bqZacHfsPutco44UAUAUAUAUAUAUAUAUAUBFqAgoOyl2Ysj1QyFAFAFAFAFAFARagIVANqCx6oAoAoCCKA4Q4KNCSiIpO5VQCfEga1ltvmZcm92d6wYJoAoAoCLUBBQdlDFkTahkmgCgCgPLxggggEHcHUUWmw7znh8IkYtGioOxVCj4Vltvcy23udqwYCgCgCgCgCgCgCgCgCgCgOPyhc/N65subY2te3tWte42vegO1AFAcYMUjlgrBijZXt9VrBsp77MD50B2oAoAoAoAoAoAoAoAoAoDjjMUkKNJIwREBZ2Y2CqNSSaA7UAUAUAUAUAUAUBxxGKSMoHYKXbIl/rNYtlHabKT5GgJw2IEi5lva7DUFT0SVOjAHcHxoDrQHLFYhYkaSRgqIpZ2JsFVRcknqAAoDorXFxsdqAmgCgCgCgCgCgCgCgCgCgF/lLjOYmwkjsyxCSQSsM2UZoXyZ7aAZrAE9ZFAK/A4HxU2HExxHNN+tWILTR3HytOZDgEHRGOUHYbUBmY3FTrggXkxAtgsKGYNJzl/lmViCNTIU07TQGnO/Sl+TvOcBnwnOsrTMQbyCfI5JcLYQZyu132OagBoedkjjiec4NsegQh5QCnyKZpVSS+Ywc4B12vmA6qA3eReGjinx8ahgwxAJDNITkMUeRhnJuCc2o7D2UA10AUAUAUAUB885bytHiWcO7kRRGODNNEzMruxOEkjurynQMjKdluQpoC4ee/WHyPNJzbyjGZrnoxKuVoMwP/ANgK1tsrEbUBQ4JwjP8Aq8yNiDz0c5xF5prPYKyK4zaAHbbbvNwKGCnj5yJMZLiAgwTBRnnF2GIkRSShu0uUAKTqdbXNAdzJJzTfrB8QmJGEgOGCGRSZuaJfIsfRefnRqDfS2liaA58c4ZJPhuLvOJnlWOMRqHkyA/IoWfm41bKbyZr6dVAfSeHMhiQxG8ZVchuTdbdE3bU6dutAWaAKAKAKAw+WmIMeDkIEhuUU827RkBpFUs0iKWRADdmUXChrUAio0jc7HG8nNNiuGZeabEZMskxWbmpHOYqVUXZSF0OxvQFzG4JUlAk53mYOKIIyzykJHJglb2r3yc89tdAWI7qA4w4hOfgXGyTrGYscbZ5lUsMbZM2Q3uFNl8rdVAe0kbIP1g+KVhgofk2squZTznOaRe1itIrqQT2DVqA88T4ZLiMNxFsQJmnXBRhUDyBOdOFJkyRqcrEv3HYUB9B4IyHDxGI3jyLkNydLdranzoC9QBQBQBQBQBQBQBQBQBQBQBQFXiWATERmOQXUlSRcjVGDrqP3lFAWRQE0AUAUAUAUAUAUAUBQwvC445ZJhmMkuUMzOzWVb5UQMSES5JyrYXJNAX6AqjApzxmsecKCMm59gMWAttuTrQFqgCgCgCgCgCgCgCgCgCgKrYFOeE9vnAhjBufYZgxFtt1GtAWqAKAKAKAKAKAKAKA//9k="/>
          <p:cNvSpPr>
            <a:spLocks noChangeAspect="1" noChangeArrowheads="1"/>
          </p:cNvSpPr>
          <p:nvPr/>
        </p:nvSpPr>
        <p:spPr bwMode="auto">
          <a:xfrm>
            <a:off x="155575" y="-746125"/>
            <a:ext cx="2933700" cy="1562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6" name="AutoShape 20" descr="data:image/jpeg;base64,/9j/4AAQSkZJRgABAQAAAQABAAD/2wCEAAkGBxQREhUUEhQUFBUXGBcaFBgXGBcXGBgYGBgcFxgXFxYYHCggGBolHBcaITEhJSkrLi4uGB8zODMsOCgtLisBCgoKDg0OGxAQGywkHyQvLC8vLCwsLCwsLCwsLCwsLCwsLCwsLCwsLCwsLCwsLCwsLCwsLCwsLCwsLCwsLCwsLP/AABEIAKQBNAMBEQACEQEDEQH/xAAbAAACAwEBAQAAAAAAAAAAAAAABgEEBQMCB//EAEYQAAIBAgQBCQMICAUEAwEAAAECAwARBBIhMQUGEyJBUWFxgZEycqEUIzNCUrGywQcVQ2JjgpLRc6LC4fGDs9LwU1STFv/EABoBAQACAwEAAAAAAAAAAAAAAAACBAEDBQb/xAA7EQACAQIEAgcHAgYBBQEAAAAAAQIDEQQSITEFQRMiUWFxgbEyNGJykaHBUtEUIzNC4fAkFUOCssIG/9oADAMBAAIRAxEAPwD7jQBQBQBQBQBQBQC5yh5Ux4djCpBlsL9iA7E9ptrat9KhKavyNU6qjoJPEOLvGc8eJlzb6uSPNToR3Wq9GlGWjiVpztqmPXIvjhxuGEjCzBmRrbMVt0l7tfUGqFekqc8qLNGpnjc360m0KAKAKAyOUPH48IBnN3e+Re225PYBcetbaVGVR6GudRQ3EXivF2f5z5RIG7FZlA7gAdquwpJaNFec763N/wDR/wApXxfOxS9JospD2tcNcANbS4t5+VaMVQVOzXMnQqud0xyqoWQoAoAoDxM1gTvYE+lEO4+WcR4sJ0Lu12Oo10XuUdVX4wynTpwytW2N/wDRjxqSdZopGL80VyMdTle/RJ67Zfj3VpxNNRasV8VSUGmuY71WKhQ4zxWPCx85KbC9gOtmOwHfU4U3N2RGU1FXYicV478o6fOulvZVGKgeYIue+r1Ojl0sVpVM3MschuVMkmI+TSMZQVYox1Zcu4Y9Y7zre1RxOHjGGdaChWbllZ9CqgWwoAoAoDH5UcROHw7OuhJVQezMbXrZTjmlY2Uo5pWPm3GeIBbSRuyuNcwY5r+O9XoQvo1odGnC/Va0PpPJLiTYnCQzP7TL0uq5BKkgdhtfzqhVjlm0jnVY5ZtI2KgawoAoAoAoAoAoAoAoAoAoBR5T8hIsZNz3OSQuQA+WxDAaAkHY20v3CrVHFypRy2TK1XDRqO97FjA8hsHGADHzp6zIS1/5fZ+FRliqkuZONCC7xiw8CxqFRVVRoFUAAeAG1aG23dm1JLY6VgyFAFAFAL/K3kpHjwmdnjdL5HS17HcEHQjQelb6GIlRbsrmmtRVRalHhf6PsLEvzmedusuxA8lWw9b1OeMqS20Iww0EtdRkwHD4oFywxpGvYihR4m29V5TlJ3kzdGKjsWqiSCgCgCgIYUB8+41+jXnJC0GI5pGJJRkzZb75SGGncat08VZaou08ZlVpIaOSvJyPARc3GSxY5pHO7Nt5AdQrRVqupK7K9Wq6krs2q1moy+UfA48bCYpcwFwysujKw2I9T61spVXTlmRrqU1ONmL/AAn9HGHi+leSc9WY5FH8qb+ZqxUxs5baGmGFit3cZeG8Hgw9+ZiSO+5VQCfFtzVadSU/aZvjCMdkX6gTCgCgCgKnFOHpiImikF1YWNtx1gg9RB1qUZOLuiUJOLuj5+f0Wsz9PFkxX2CWcjszZrA99qt/xemi1Lv8dZaLU+h4HCJDGkcYCoihVA6gBYCqbk5O7KMm5O7LFYMBQBQBQBQBQBQBQBQBQBQHHF4gRozt7KKWbwUXP3VlK7SRhuybPUEodVZdmAI8CLijVnYJ3R0rBkKAKAKAKAKAKAxuU3F2wcYnyGSFTaYL7aqdBIo2YA7jTQ3vprtpU1UllvZmqrNwWbkduCcew+MXNh5Ve242ZfeU6io1KU6btJEoVIzV4mnUCYUBDNbU0Aq4jlpFJMuGwdsRMxsSL81Go1Z2ce1YdS7mwuL1YWGllzz0XqV3iIuWSOrGoVXLBNAFAFAFAYfKXjRwSrMyF4LhZSvtx3Nle2zLfQjcaHWttKl0jyp6mqrUyK/It8G41Bi0z4eRZB120K9zKdVPiKjOnKm7SRKE4zV4s0agTCgKfFuIJhoXmlNkQXPaewAdZJsAO01KEHOSSIzkoq7PHBJ5ZIUedBHI1yUBJygm6qSfrBbX770qKKlaLujEG2rsv1EmFAFAFAFAFAFAFAFAFAFARQBesJoC9y8SVsDOsNgSjZyTa0YUs9u0kDL/ADVYwziqqcjRiE3TeU6ciElXBQrNYkIoUg3DJYFCewhSAe8VjEOLqNxJUE1BJm7WhNG0msgKAKAKAKAKA4Y3DLKjxuLo6srDtDCxHoaJ5Xcw0mrMVcBhRwvERxKT8kxFlW/7LEAdv2ZAP6h31alPp43b6y+6/wAFeMehlZbP1HAVVLJNAZPKTivyaEsq55GISFPtyPoo8Os9wNbKMM8rPbn4GupPIr8ynyc5Lphm55iZMS6WmkP1mZs7kDqF7ADsUVOtiHPq8lsQpUVB35jFWg3hQBQBQBQFXieCWeJ4nF1dSreBFtO+pRk4tSW5GUVJWYt8Nj/VuJXDi/yXEX5i+vNTAXaO5+q4BYd4I66sTl08XL+5b+BohHopW5P1G0VULJJrIFbiY+V4+PD7xYYLPMOppGJECHwsz27lqxDqUnLm9F+TRLr1FHkhoqubyaAKAKAKAKAKAKA5yShQSxsBuaw2krsw3bcqxcWiYMQ46PtDUEX20Ota1Vg1e5FVI9oR8WhZSwcEA2OhuD2Zd6KtBq9zHSR7TyeLw5OczjLcjrvcbgjeoyxFOMM7ehODU2lHUUOK8flnYiMlI+oA2J7yR91eaxfEqleWWm7R+56fDcPpUVeprL7Gbzci6hmB8T99UHKstcz+pbXRPTKvoceJcWnEEqmVyDG4IJvoVNxrV/h+NxCxEI5nuipjsHQdCcsq2ZOC4rO0Ua869gigAHLoFHZUMdjK7rzjne77ufcTweEoKjGWRbItQSTKbrI4PvH+9VoVsQndTf1ZtnToPRwX0GPgnKQlhHiLAn2X2BPY3Z412sDxVyl0dbfkzk4zhqjHPS27Dbj4rEzFQ4uATY3Gg3IvuPCu0qsG7JnE6SOwRcViYsA4uupBuDbtsdxWFWg76hVIvmEXFomDEOOj7Q1BF9tDrrWY1YtXuYVSL5hHxaFlLBwQDY6G4O9str1hVoWvcz0kXzI/W0JTOHBXUaXJuNxbejrQUczYU09hV4zyjeVikBKoPrDRm89wK85jeKTqSyUnaPb2npMJw6EIqdXfsF7iOAeWNlLNc6qbm4Yaq3iDaq+CxNWhXjUcm9de9FjF0adai6aSXZpz5HThHKHEGNWErg2swJzWYaMOlfrFbcdWxGEryhGbty8HsasHRoYqipygr7PxW+xal41iH0Mr+Vl/DaqksfiZ6Ob9PQtxwOHhqoL19TJhaWXFZs7/ADAGU5ibSONT4hfxV1Olq4fArrPPUfa9Ir9zmuFKtjHeKywX1b/ZDhwvlO6ELiOkv2wNR4gbisYXi04yUa+3aMRwyMlmo/QY4eLQsSA4uBfrFx2i+48K70a1OWzOA5JNp8iYuLQsWAcXUXYG4Ntr2O4v2VlVYvmRVSPaEXFomDEOOj7Q1BF9uiRfWsKtBq6ZnpI9oJxaEqWDggGx3uDvbLvTpoWvcx0ke0j9bw5M+cFdRpcm43utri1HWgo5m9DKnF7CrxrlE8rFICVTtGjN336hXm8bxSdR5aWkfU9LhOHQpxzVdX6C5xXASSRkZmzizIbm4ddVN+29auH4mpQxEZzd1s9eT0ZsxtGnWoShFWe605rVHfhfKGdo0dZX6QvYnNY7EdK+xvWcVWxGErypKb0enPTluMNSw+KoxqOKu/Lx27yxLxvEPvK/kcv4bVWeOxNR5c71LH8FhqazZVoZnJ1pSrTh3DTOXvmNyo6KXPX0QPWunxWrVhVjRhJ9RJb893fzOfw6nSnTlUnFdeTe3LkOHCOUrqwTEag6B9iPe7R31nB8VmmoVtu0jiuGwcXKj9P2GKLi0TMVDi4F7G40G5F9x4V3Y1oS2ZwM8btPdBFxaJs1nF19oG4Nu2x3pGrBrcKpF8wi4tEwYhx0dGGoIJ26O+tFWg1e5hVIvmCcWhZSwcEA2O9772y2vTpYWvcdJG25A4vDkzhwV12uTcb6DUWp00Mua+g6SNr3LOGxKyKGQhlOxFTjNNXRNSTV0UOI8aSLoghn10vYadp/KtNSvGBrnWjEVMdj3nJLHTLezdEi32O3xqhUqymUp1HLcrMbg726J10l8j11rIbEsdzrYEbaS69vb/zQehSxMxJKWAsd9ib9tczH1GrQR6P/APP0IuUqz5aL9zV4bhxa9aqFNWO1iKmtjvioxattWKsa6cncWONfRye4/wCE1pwHvlP5kWcX7rPwZ74P7Ce6v3CoYr3qp8z9TND3eHgvQZcNGLVapxVipUk7lTimGFtK0YimbsPU5Mr4d2YHOASR0S2hsOzvro4aUpU+ueR4lTp08RLI9H/rJ3HXbL9fSTT7J6/+KsanP2/3UltQd7aHXSbyPXWNOQ8CT262DA9HSXXtHXWeVhyKWIxJJKAWyn2hoSD1HtqhjqrjDKuZ2+BYZVqzqSWkfU0OF4cW1qph6fM9LiKrvZF7ERi1WKkVYrU5O4nQjJPPH1EiRfBxZv8AMD61t4j/ADcNRrrvi/LYcP8A5derS8JLz3+6L0bAanYanyrkUouc1FHUrSUYOT5FzkhD8wJG3lZpD/OdP8tq9HxC3TdGtoJR+iPO4K/RZ3vJt/XYv8Rw4teuVXp6HSoT61ijhAbMrAbdEtoe/LW/A9Io2ltyOHxx0HNSg+tz/wB7T3uD2ZR7ekmn2T1/8VeSOB4Et1720Ouk3+9NxoST162DfV0l17R11ldgKU+JJJQC2U7jQsDfRu2ufjq2WOVHc4Fh1VrSnLaPqaPC8P1mqmHprc9HiKmuhdxEYtVmcVYrwk7idhBkkni6lfOvuyDN+LNWzin8ylRr9sbPxjp6WM8MeSpVovk7rwlr63J4rNkhkI3ykDxboj4mq/CaXSYyCe17vy1LHE6jhhZtb7LzGjhOFCRotvZUKPIW/KrNSXS1JTfNspRXR04wXJIOI4cEXFVa9NNXLNCpYpYa+Vg4BNuiWOth1LV3Byn0dpHmOLxpRxDdNp337mejqDvawPT0k0+yeurXgcoljvvbQ9k3+9O4ehEjgAsTZVa9xpIPeHXTbUPRa7FIYl5XEcC9INYONARa5DnwrMISqNKCNTk3pEfOSODMWGQMcxYlz2Asdh4V1KNLJBI6eGjamhTx3Cp3lETFQit7d7k2AbbtsR8aqLCVJTtyKFSE82U5nh880ihyqqmYq175shtoOy9t+2iwVRys+VyLzSZCYGeV87lUyIGXW+a4Ntthp91IYKo9ZckLScrhHgcQXeZsqMiXVb3zA3OpG2imsRwdRxbfIJSbzFCDO8rM9gdrDXavP4urGckket4Ng6tDPUqc+X0YzYZbKK3U1aJcqPU84w9GsVnZEqS6wqcXN45fcf8ACar8P98p/Mi3jFbCz8Ge+FNZI/dX7hUMX71U+Z+pLDq+Hh4L0GnCno1cp6xKFTcjFrdaVV1TENzBRJMRIsJIUKb5t9F10HbV3CSVeap8zyuLwFem3KW1y0cBPK4zlUCZiG3zZDl0HZft6quxwdSTs9Ci1JsEwE8j845VCi5l1vmuNNthoazHB1JXbFpN3ITBYgu8zZVZEBVb3zA3OpG3smsRwc2m+drhKebMUArmVjJYNexAN9R3iuBj5dfo+aPWcBw1SnGVap/dyGPBJZa2UlZF+q7yPeIPRqVTYhDcTeIG2KjP2kdT5WYfnUqb6Th9SP6Wn+GTkujxtOX6k16P9zzxiQrBJbcqVHi3R/Oq/B4Z8ZC+yd/orljik3HCTtu9ProNvCkCxqo2UADyFqsdJ0kpTfNspunkiorkixiFuprE9rhdgr46eRiqNYBTo3h3VmeLioo4EeD4irWcW+rd6/c0BgZ5nUsVRVBZW3zZdBYDYXtfxrr08JOfha5yJxm5a8gTAzyOZHyoUTMovfNe9r22GhrMcHUldvsMdZu4R4LEFnmbKrIoIW98wOu422pHBVGm+Y698xQCOZmMlg17EA3tbfWvP4+V6mTmj1vAMLUpwlWn/dshjwa2Wp0VaJdqu8j3iT0TUqnsmKerE3GG2LB+3GQfFGuPgxqbfScOkv0TX0a/wSiujx0X+qL+qenqc+LaiNftSxjyDZv9NR4O8tSpU/TF/fQnxXrQhDtkvtqOWCa4qFD2SFVWZ1nW6mtk1oa4i6ecmljiYhQG0bf2ddvSrFCtGrOMHpf9meZrcNxCcm7Wj/j9y18hnlcFyqBAWU75rXG3ZfeuisFUbd+S3OdabYLgZ3cyOVQxpmUXvmuDvbYaH0pHBVHdsJSbuR+p5JXZpzk1QZVIJbM1tSNhUqeDk23PuMZZSd5G7hIFjKqihVEj2A906/lXRjCMNF2/g2xSWww8G+gj8PzNRR0KPsIyMV9L2HnT5fNn7wAfMVKH5KlX234nDC+0p7RIR4FwR4aVmG6NSOI9j/oHMOzfQdmuYHssKxy8gz3jzZZuv5of66jXdoTfcbacc1RR8Ba4cOkfEfdXhKeup7zRZrf7oMcewrox2KMtypxJrLWnEOyN+HV5CvxI/NSe4/3GtPDveqfzItY73afgz3w8/Nx+6v3CoY33mp8z9SWFX8iHgvQaOHtdatUHeJRrq0jvKNDW2fsmqO5iYI2xMZ/iEeoI/wB/Oo4GWXFxZqxizYaXixhwp6SnqIkI7wZAw8NCPWvYRPIrsOP7M/4GvdvYDs+t6Co8vIcvI7Yr9r/hrfwu9z5b1mbtfwM76CvA2aRz2tf1rwdSWepm8fU9/Sjkg49lvRDDANBV6GxTnucsc1lqFZ9UnRV5Cbxc9OFv4oH9SstS4b1qdeHbBv6NMnj1lnQkuU/VNEcY1VF+1LGPINm/KnB9KlSfZCXpYzxXWEI9so+txu4Y9xWnDyuhiI2ZcfY1ZktCstxaxo6X8zfn/wA1z6y3LOHfWT736DJwY9GLvjYj+sf3HrXs8DrQh8p43Fr+fLxfqQv0f/QW/dva3+a/gKscvJFU74r9r7i3PYLtc+WprM3ZN9xO13YV8O2aRz2sT62NeCnLPUzePqe9pRyxaXd6DDCNBV+C0Kk3qcsc1lqFd2iToq8hN4mfnoG/fZf6kP8AapYDrYbEQ+FP6MnjFlr0Jd7X1RHEfpMOP4hPojVjh3u+Ifwr1M4/WvQXxP0Y3cLe4rXhndDEqzLr7GrD2KyF4tllRuyXX1/4NVYSy1oy716kpRz0mu3N6P8Awxlwu696MR3gsCPDQj17q9tHXzPGLc4W+bNv/gAPdvby3v4CscvIwixifab/AKP/AHDWZLdeABD0h/iP6BSD8betF7Xn+DP7m/wlSsKA9Qt6G1/PeobaMv0fYRlY6I88xt+0B8uaC3/KpwT+/wCCpW9t/wC8ith42GXS2VCPMkf+PxrKTS8jXbQ8HDnKwt+zUfzdIt46kGmVpeQsRxRSEmPbFp4jNp8a04x5aM5dxYwsXKtFLm0LfDV6R8q8NT5HuJxcW+zQYl2FdJbFB7mdxc6VUxWxbwu4ucR+ik9xvwmocO96p/Mjfjvd5+DPWB+jT3V+4VHHe81PmfqTwn9CHgvQZOFHo1vw2xUxPtF2TY1ZlsVo7mCinn4z/FX00FV6ErYiHiiVam3Qm/EZIImATQgrHbzNtPHo/GvapPY8XYhsOcrAD9moHjc38dxTK8r8BY9YtDaUi+sdh4jPp8R61GtdRl4fuTpq80vAVMAOkfKvAw5Hv8rV3229Bji2FdKGxQluVeKHo1oxHsm7D+0KHGfZQ9ksX4q2cH9uovgl6GeKexB/HH1QcU9uAfxR8FanC9Kdd/B+UOI/1KC+L8MaODnSq+FNmLNNquvYpIXMenSv+98LWrn1nqWaMJXv3v0GDhSNzUZGlorDxa3/AI/GvZYBN0IfKePxqaryO7YcgEAfUQDr1Ba/jverOR28kVbE4xDaa3XHp4gNp8R61ivfJPwJ01eaFXh69I+X3V4CGtj3zi05eXoMcWwrpx2KEtyrxT2a0Yj2Tfh/aFHiu8J/ip8QRWzhWvTL4H+CXEt6T+NfkjH/AEuH95/wGmA91xHyr1MY33ih4v0Gjg50qvhTZijTbarpSF3GKc4P79/haqE3aS8vUsU4O17c3/6jNBGwC6EFYrD3jbTyyj1r3UYvL5Hh+YNhyAwA+ogHiCb+O4NZcXb6GLHSWIlmvoDkN/dYkj4f5qk463FtSXkCtYdbKW7OkCB+ECjaTDaRs8IJKEnYsbeA6PlqCfOtD1bbLtJvKZXFnPOSanQRffr67VNPQrVvbZwVzmAufpH9MhI9LipJu/ma76gjnoa/tHHiBnt9w9Kynt4i5XxDlo2Fz7EpPhchb+h9Kq4u88PNdzLOCnlxEH3oXeFnpL4E/dXi6a1fieyk31b843+6GRdhXQWxVe5Q4sulVcStC1hnqLXEfopPcf8ACahw73qn8yLGO93n4M9YH6NPdX7hUMd7zU+Z+pLCf0IeC9Bl4WvRqxhloVMS+sXJNqsS2K8VqYMh+eXuePT+aq2Ht/EU/Ezim+gq2e0RlRjmAufpH8CLEj0uB5V7dN382eM/cEc9DU/SOPEDPb7h6VhPReYRELlrC59lyfAtZL99gfQ1h9ZNdzM05Wkn/u4p8OPSHh+deCS1fie7i21G/wClDLFsK6EdirLcrcSHRrTiF1Tdh31hP42Oin+LF+MVPg/9So+yEvQlxX+nBfHH1QcT9uD/ABf9DVnhmtPEL4PyhxDSrRfxf/LGnhC6VXwqJ4p6mk1XCmtxc4o2rd2X77/nXPqq9izCTV+6wx4C4WNb7MwPhlJ/MC3dXtMIstGEf92PG4qeavN97O0bnoan6Rx4hc4F/QVYu/v+5XT2IhctYa+y5Pm1kv32BqMryi13MzTllkmKfDPaHh8a8FFWb8T3ibeW/wCkZYthXRjsVJblbiQutaMQuqb8O7SFDi37Ifxk/OtnCdOlfwP8GeJf9pfGiOJaPAf4lvVGFZ4drQxEfh9GMfpWoS+L8DVwhdKr4UlinqaJq2yoL2O1e37yD1Yf3+FU8uapFdptlNqE3fa3qNEbnMBc+3J6C9vS4Fe4jfS54q+v1Iic/N6/XceIAcC/oKknsYT2OLSkpufo3Jv2E9G/fZWqGZ2/3tMXPbjVveiH8txYet/Ws93egze4L9H/ADvfuu5P3EHzrXbVl6i+ojK4t9M/ZeG/9Vv7elS/x6lav7b8jh9a38U/9u4t5aetT527zURF9T/ElPxk+GtFy8wecOt8oPXG4P72oB/v/NUMuZOL7GSpyyyUuwV+GaNY9QH5/wBhXhbZZOPe/se5h1oqXwr73GWM6CuhHYry3K/EFutaa6vE3UHaQq8UFopPcf8ACa0cP96p/Mi1jX/xpvuZ74aLpH7q/cKhjNcVU+Z+pLDaYeHgvQaMCtlq3QVolKs7yO0p0NbJ7GqG5i4dc2IXsDIT6/3tWOHwz4qHdc1cRllw9RX3shgHtW6+dN//AMyR8LV69b+bPJdgRfU9+T/X/f7qx2eYQYPdPcN/3ukLn8/5qzHdGFyQq4QWe3YB+deEqrLVkviZ7rDSz04yv/ahjgOgq5B9U0z9o8YxbrUaqvElSdpCbxodKFe2ZT/SC35VLhnVjXl2Qf30NmPeZ0Y9s19tTxxfTmj2TR/ElfzrHB9ZVYdtOX2sxxR2jTl2Tj+35HDhqWFasOrIV3eRbfarBoW4vYhM8oX7TIPj/wC+lVacOkqwgudzNWfRwnLwGUDpAfxW/wC2SPgR8a9ulZ2Xb+DxrbcrvtCL6nvykerAX7tfupHWy8SKDCfU/wAM+eouf/ftViP4MoVcGMr27l/P/avC1VlqSXez3OGeenGV/wC1DHCdBVyGxpnuc8YLrUayvElS9oTeLj52Bf4hP9KE1LALLQxE+yNvq0bMY81WhH4r/RM88Z0RG+zJGfLMAfvrHBrOrOD/ALoy9DPFtKUZ9ko+o4cOSwrXQjZEa7vItvsa3tmlGEFzYhR++hPlr+Q9K1YSGfE049/oa8ZJwoVH4ffQYV9oDr5xr/0kj4EV7Jbpd55HmTD+z96Q/iA8tfW1Fy8zC5Fe4yC5A+ZG/wBbX4+H79a3KMVrpoORQ4hxUDMdgCjFdm2toezQeYrn18Y5aRIuaWpc5PcXxDRsYo+cTObMdDsNL9fj5dVYpVajVzbSq1MvVV0VuUfGMsj20kDhctvayN0NOu+/nSpiJxqWX0I159Z9pwxfFyHXKDzmcAx/vexl8baXo8VU6S6+hCU9Ulv2EPxm0ic3d2Ja6W7blrDfTfyrCxU1PQOeqSAcZtKvN3cWcsLeyD0mbTquKQxU8ztqYzpy0KD4hOe+b1BGvd1/nXFxkIK81vf1PQcHxlSpXdLeNvpbYYsM11FZpu8TsTVmecWOjUauxmluKvGR83L7jfhNaMB75T+ZFvF+6z8Ge+EDoR+6v3CoYpf8qp8z9SVB/wDHh4L0GnDezVulsUam55xj2WsVnaJmlG8jDkxyRjMmstwLb3sbhbeNqt4PLSSnDc8xxXF1J1XTlpZ7FzF8YIdcgJkz2Mf73sZfG2ldB4upn7+w50p6q25DcYtInN3cktmS3bqxHWLb+VI4uefT6BzV+ruC8ZtKvN3cZXLDfKD0mbTquKU8XNSutTGfrdXkZ8+JQzfNm4tr5bVxcdGF+kvq2eg4Ji6k6rpLWNvpYYME91qNF3idmsrSOk+1TqeyRhuJvFRfEwr2CRz6ZR99SoLJga8+1xj+X6E6jz4ujDsu/wAfk58aW8LkbrZx/Iwb8q1cGkljIp87r6qxt4vG+Ek+yz+juOOAa6gjrAPrU1Fwbj3miUs1mdMQ1lNYqStG4gryRhTYxEysusoYWHab6C3n8atYSMIuM46tHmuI42q6k6b0128C3iuMEOmQEyF7NH3+wR23tpXQ/i59Jdb9hzZT1VtyDxm0ic3dyc2ZbbZukxHWLWvSOKnn0MOSulEF4zaUc3d1yuW68oPSZtNhcViGKqXdtTOfraeZnzYlDN83qLa91tq42PUW+kW9z0PA8XOdV0lrG30GDBtdaxRleJ2KsbSPeI9k1KpsQhuJ3ERfFxj7Mbsf5iFH51KK6Ph9SX6pJfTUnfpMbTjyjFv62RPEcPzkUijco1vEC4+Iqnwyr0WLpze1/Ut8RpuphpxW9hl4HOJIY3H1lU+o1+NdCtSdGtOm+TZzKdXpKcZrmkXMQ1lNaKkrRNsFdmDPjUTKyayhh0e03sFt51aw0Y08s46s83xLG1XUlSemtreD0LeJ4wRIuQEyF7NHbr9ki297D4V0f4up0l/sc1z1styDxm0ic3dyc+ZbXtfpMQN9LX8qxHF1FO6+gc+skiti8YZXCQKZiynogXIubkjsF60OU6rste4w5OTtDU3uDcjNRJizzjaWQE5RbqY/W+7Trq3SwiWsyzSwnOeo4ogAsAAOoDQVdSsXlocXwMbOHMaFxsxUFh4NvWMqvexFwi3ewfIo8/Oc2mf7eUZv6t6ZVe9hlje9tQTAxq5cRoHO7BQGPibXplje9hkje9ghwMaElY0Ut7RCgE+JA1ooRWyChFapC1yt4MixiWFFUqemFUC4PWbDWx+81xeMYa9NVIf27+HadbhFSFOo4NWzepjcPxgAsa4tCskrM7Fei27nbE4sEVOpWTRrp0WmL3GGvHJ7jfhNRwD/AOXT+ZG3Fq2Fn4M9cJayJ7q/dUcW7Yqp8z9SWHV8PDwXoMOHxYArbCqkivOi2yrjsQXIVNSdAO0mtdSbqSyx3ZtpU1BOUthz4RwWOJEuiGRRq+UFrnU2bevV4TCxo0lHmeZxVRVqzqWLvyKPPznNpn+1lGb+q16s5Ve9tSvkje9gjwUasXWNA53YKAx8Ta9FFJ3sMkb3sEOBjQkpGilvaKqAT42GtFCK2QUIrVIxOUvBEMJMMaqynN0VAzduw1018q5nFMIqlG8VqtTocMrRo1rWsmLPDcWBvXnKNXLuegr0b6otz4sEVuqVotFeFFoVVfnMTK/UgWMePtt949Ks4x9HgqUOcm5P0RDBrPi6k/0pR/L/AAWygYFTswIPmLVy8PU6KrGa5M6Nen0lOUe0uclsdfDoG9pRkbxQ5fyrt8Rap4mTW0tV56nFwSc8PHtWj8tC3xHGXFhXLrVr6ROjRo21Y08neCJFGrSIplPSJKgst+oHcWFel4dhehorNuzz2OqQrVnJLY1Rgo8/Oc2mf7WUZv6rXq/lje9inkje9gjwUasXWNA53YKAx8SBc0UUnewUIp3sEOBjQkpGilvaKqAT4kDWijFbIKEU72MPlLwRDCWhjVWQ5rKoFx9bYa9vlXM4pheko3itVr+50OF1Y0a1tk9Ba4bjLb15yhVy6HoK9K+xbxGLFq3zrKxohRdxUgfPPPJ1ArGv8gu3+Zj6VY4h/LwtGhzd5v8A8tvsjXgFnxFWry0ivLf7mhC1jXHjozqzWZWPfJbEiMSQH9k5y/4b9NPvI8q9Hj6imoYhbTWvitGeewlNpzo/pf2eqNDiONuLCuPXq36qOrQo21Y1cnuCJFGrOimU9IsVBZb7AHcWH516bh+F6GilLfc87jqkK1ZySNQYKMPznNpn+1lGb+q16vZI3vYp5Ve9gjwUasXWNFY7sFAY+JAuaZVe9goxTvYIMFHGSUjRC3tFVAJ8SBrRRS1SCilqkWKkSCgCgCgCgCgPLKCCDqDuKw0mrMJ2d0KnEeSF2JgYKD9Vr2HgR1VwMRwTNLNSdu5naw/F8qtVV/ArQcj5SenIgHddj8bVohwOq315JLuN0+MU0upF37yzxjkzBFhMQbFmEMpDMTuEJ2GldnB8Lw9KpF2u01qzlYviNerCSvZW2R54fyUikw8LKXQmKMmxuLlR1H+9asXwejUqSkm022bcNxWtTgk7NWR4bka4Oky2903++uc+ByvpP7F7/rMWtYfc1+DcnkgOYnO/2iLAe6Oqulg+G08O8z1ZQxWPqV1l2XYbddIoBQBQBQEGgFji3JMOxeFghOpU+zfuttXDxfB1Uk503buOvhuKypxyTV19zGx/J54IpJZpEVI1LNa5NgL2AsNTtVajwKtOai5IsVeM0oxbUWaHJDklGuGRp1LSuOckBJADP0rWFtgQPKu5icBQqVLtXskl5HHw+Nrwh1Xa7bfmaOK5JQN7OZD3G49GvVKrwfDyXVui3T4riI72fiKcHJposa+HEgAlTnoiRuQcsqix3HRP81TxfCXWoQalrHqv8EMNxONKtO8dJar8jZwjkwkTB3bnHG2llB7bdZqGE4TCjLPJ3f2J4nic60ckVZDBXWOaFAFAFAQawBY4ryTDsWhYITup9m/dbauJiuDxnJypO3cdfDcVdOOWormFxbgUmGgkmldAsaltLksfqqNBqTYedV8PwGtUqKMpI31uNUoQclFmvyX5HRRYePnlLykZpLk2Dt0mFhbYm3lXbxOBoVaznJX2S8FocjD4yvSpqCdt35vUvYrklA3s5kPcbj0a9UqnBsPL2bot0+K4iO7uKXKHk02EePEc4DGSIpjlIyKx6Eja7BjY9zVtpcJc8PLD5+d493avM11OJZa8a+XlZrt7H5DbwfkykTB3bnGG2llHeB1mtWE4VTovPN3ZsxPEp1o5YqyN+1dY5pNAFAFAFAFAFAFAFAFAFAFAFAZ/H4WfCzogzM0UiqO0lCAPWp02lNN9pCom4NI6cGiKYeFWFmWNAw7CFAIrE2nJtGYq0UXKiSCgCgCgCgCgCgIoBV4y/wAtxSYRNYYSsuLPUSNYoO8kjMR2AdtWIfy4Z3u9F+5Xm88sq25jUKrlgmgMHlbw93jSaAXnw7c5EPt6WeI9zrceNq3UJpPLLZ6f5NNWN1dbo0eD8TTFRJNEbqw81OxVh1MDoR3VCcHCWVk4TUldF2oEwoAoAoAoCKwBV4gfl2MWBdYMMyyYg9TTDWKHvynpsO5RVqP8um5Pd7fuV3/MnlWy3GoVWLBNAcMbhlkjdGUOrKQVOzAi1jWYtxd0RlFNWEPkxjsVhMWMNjFdYHUR4VmIcXUkopkGhYq2XWxOVdKvVoU5089PfmVKUpwnlntyPodUC6FAFAFAFAFAFAFAFAFAFAFAFAY+M5RRRyFGD6GzMBdQfW/oK2xoSlG6IOaTsaeHnV1DIwZTsQbitTTWjJJp7HWhkKAKAKAKAKA4YzFLEhdvZA17e4DvrMVd2RhuyKHD+UEUzZdUY7K9hfwIJB8N6nKlKJBVEzQhw6Jmyqq5jmawAzMdCxtudBrWtyb3JpJbHahkKAgigKWIkiwqFrBQWJsoALOxudBux3vUtZMzCHKJi/8A9pEsgSVGjBNgxIIF/tdg79a2/wAPK10b/wCGla6GcGtBXJoAoAoDHxvKGKKQowc29pgLhfHW58hW2NGUlcg6iTsXsAIsuaHJlYliUtYs25NvrdvXWuWa+pmNraFmsEiaAKA5zwK4KuAwO4IuKLTUFTifE1gAvdmPsqNzbc9w76lGLkShByMvhvK+KWUQurRO2iXIKsey42NbJUXFXNs8PKKuMdaTQFAFAFAFAFAFAFAFAFAFAfPOUwfDTyXUmOQ5laxIufaUnqIN/K1X6GWUd9UVal4t6CfiuLzQPmw7ujE6Kt7MeoFNmq4qcJrr2K0pzT6p9uwjsyIXGViqlh2EjUeRrivfQ6S2OtYMhQBQBQBQGdygwjTQOie1a695U5gPO1qnTkoyTZGabWh8w4hjSy5XRlZdCCpBB766kYq+j0KTfaan6NOL4iTEyRMzyQhCbtc5GBAUBj2gnTurTjKdNQTW5nDTm52ex9MrnF4KAKAUv0iLIIUlQFhGxLga2Ui2a3YD99b8O1dplnDNZmnzPluO4i+MYRRAySPooGu/b2DvroKKgrtnSUVBXbPu/D4SkUaMblUVSe0gAE1yW7tnFk7tlisGAoANAfPuVAfDzuxUmOXUMASAbaqew31q/QyyjbmirUTUribjeLTQtmw7vGxOgW9mPUCmzeFXFThJdexWlKafVPteAkZo42dcrlVLr2MRcjyNcWSSk0joxbaRYrBIKAKAQP0jSyQSRzgHm8mQkbKwJOvZcH4Vaw9mnEu4W0k4iTwl5MdjIViBOWRHdhsiqwYknq2t4mrc7U4O5bqZacHfsPutco44UAUAUAUAUAUAUAUAUAUBFqAgoOyl2Ysj1QyFAFAFAFAFAFARagIVANqCx6oAoAoCCKA4Q4KNCSiIpO5VQCfEga1ltvmZcm92d6wYJoAoAoCLUBBQdlDFkTahkmgCgCgPLxggggEHcHUUWmw7znh8IkYtGioOxVCj4Vltvcy23udqwYCgCgCgCgCgCgCgCgCgCgOPyhc/N65subY2te3tWte42vegO1AFAcYMUjlgrBijZXt9VrBsp77MD50B2oAoAoAoAoAoAoAoAoAoDjjMUkKNJIwREBZ2Y2CqNSSaA7UAUAUAUAUAUAUBxxGKSMoHYKXbIl/rNYtlHabKT5GgJw2IEi5lva7DUFT0SVOjAHcHxoDrQHLFYhYkaSRgqIpZ2JsFVRcknqAAoDorXFxsdqAmgCgCgCgCgCgCgCgCgCgF/lLjOYmwkjsyxCSQSsM2UZoXyZ7aAZrAE9ZFAK/A4HxU2HExxHNN+tWILTR3HytOZDgEHRGOUHYbUBmY3FTrggXkxAtgsKGYNJzl/lmViCNTIU07TQGnO/Sl+TvOcBnwnOsrTMQbyCfI5JcLYQZyu132OagBoedkjjiec4NsegQh5QCnyKZpVSS+Ywc4B12vmA6qA3eReGjinx8ahgwxAJDNITkMUeRhnJuCc2o7D2UA10AUAUAUAUB885bytHiWcO7kRRGODNNEzMruxOEkjurynQMjKdluQpoC4ee/WHyPNJzbyjGZrnoxKuVoMwP/ANgK1tsrEbUBQ4JwjP8Aq8yNiDz0c5xF5prPYKyK4zaAHbbbvNwKGCnj5yJMZLiAgwTBRnnF2GIkRSShu0uUAKTqdbXNAdzJJzTfrB8QmJGEgOGCGRSZuaJfIsfRefnRqDfS2liaA58c4ZJPhuLvOJnlWOMRqHkyA/IoWfm41bKbyZr6dVAfSeHMhiQxG8ZVchuTdbdE3bU6dutAWaAKAKAKAw+WmIMeDkIEhuUU827RkBpFUs0iKWRADdmUXChrUAio0jc7HG8nNNiuGZeabEZMskxWbmpHOYqVUXZSF0OxvQFzG4JUlAk53mYOKIIyzykJHJglb2r3yc89tdAWI7qA4w4hOfgXGyTrGYscbZ5lUsMbZM2Q3uFNl8rdVAe0kbIP1g+KVhgofk2squZTznOaRe1itIrqQT2DVqA88T4ZLiMNxFsQJmnXBRhUDyBOdOFJkyRqcrEv3HYUB9B4IyHDxGI3jyLkNydLdranzoC9QBQBQBQBQBQBQBQBQBQBQBQFXiWATERmOQXUlSRcjVGDrqP3lFAWRQE0AUAUAUAUAUAUAUBQwvC445ZJhmMkuUMzOzWVb5UQMSES5JyrYXJNAX6AqjApzxmsecKCMm59gMWAttuTrQFqgCgCgCgCgCgCgCgCgCgKrYFOeE9vnAhjBufYZgxFtt1GtAWqAKAKAKAKAKAKAKA//9k="/>
          <p:cNvSpPr>
            <a:spLocks noChangeAspect="1" noChangeArrowheads="1"/>
          </p:cNvSpPr>
          <p:nvPr/>
        </p:nvSpPr>
        <p:spPr bwMode="auto">
          <a:xfrm>
            <a:off x="155575" y="-746125"/>
            <a:ext cx="2933700" cy="1562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478" name="AutoShape 22" descr="data:image/jpeg;base64,/9j/4AAQSkZJRgABAQAAAQABAAD/2wCEAAkGBxQREhUUEhQUFBUXGBcaFBgXGBcXGBgYGBgcFxgXFxYYHCggGBolHBcaITEhJSkrLi4uGB8zODMsOCgtLisBCgoKDg0OGxAQGywkHyQvLC8vLCwsLCwsLCwsLCwsLCwsLCwsLCwsLCwsLCwsLCwsLCwsLCwsLCwsLCwsLCwsLP/AABEIAKQBNAMBEQACEQEDEQH/xAAbAAACAwEBAQAAAAAAAAAAAAAABgEEBQMCB//EAEYQAAIBAgQBCQMICAUEAwEAAAECAwARBBIhMQUGEyJBUWFxgZEycqEUIzNCUrGywQcVQ2JjgpLRc6LC4fGDs9LwU1STFv/EABoBAQACAwEAAAAAAAAAAAAAAAACBAEDBQb/xAA7EQACAQIEAgcHAgYBBQEAAAAAAQIDEQQSITEFQRMiUWFxgbEyNGJykaHBUtEUIzNC4fAkFUOCssIG/9oADAMBAAIRAxEAPwD7jQBQBQBQBQBQBQC5yh5Ux4djCpBlsL9iA7E9ptrat9KhKavyNU6qjoJPEOLvGc8eJlzb6uSPNToR3Wq9GlGWjiVpztqmPXIvjhxuGEjCzBmRrbMVt0l7tfUGqFekqc8qLNGpnjc360m0KAKAKAyOUPH48IBnN3e+Re225PYBcetbaVGVR6GudRQ3EXivF2f5z5RIG7FZlA7gAdquwpJaNFec763N/wDR/wApXxfOxS9JospD2tcNcANbS4t5+VaMVQVOzXMnQqud0xyqoWQoAoAoDxM1gTvYE+lEO4+WcR4sJ0Lu12Oo10XuUdVX4wynTpwytW2N/wDRjxqSdZopGL80VyMdTle/RJ67Zfj3VpxNNRasV8VSUGmuY71WKhQ4zxWPCx85KbC9gOtmOwHfU4U3N2RGU1FXYicV478o6fOulvZVGKgeYIue+r1Ojl0sVpVM3MschuVMkmI+TSMZQVYox1Zcu4Y9Y7zre1RxOHjGGdaChWbllZ9CqgWwoAoAoDH5UcROHw7OuhJVQezMbXrZTjmlY2Uo5pWPm3GeIBbSRuyuNcwY5r+O9XoQvo1odGnC/Va0PpPJLiTYnCQzP7TL0uq5BKkgdhtfzqhVjlm0jnVY5ZtI2KgawoAoAoAoAoAoAoAoAoAoBR5T8hIsZNz3OSQuQA+WxDAaAkHY20v3CrVHFypRy2TK1XDRqO97FjA8hsHGADHzp6zIS1/5fZ+FRliqkuZONCC7xiw8CxqFRVVRoFUAAeAG1aG23dm1JLY6VgyFAFAFAL/K3kpHjwmdnjdL5HS17HcEHQjQelb6GIlRbsrmmtRVRalHhf6PsLEvzmedusuxA8lWw9b1OeMqS20Iww0EtdRkwHD4oFywxpGvYihR4m29V5TlJ3kzdGKjsWqiSCgCgCgIYUB8+41+jXnJC0GI5pGJJRkzZb75SGGncat08VZaou08ZlVpIaOSvJyPARc3GSxY5pHO7Nt5AdQrRVqupK7K9Wq6krs2q1moy+UfA48bCYpcwFwysujKw2I9T61spVXTlmRrqU1ONmL/AAn9HGHi+leSc9WY5FH8qb+ZqxUxs5baGmGFit3cZeG8Hgw9+ZiSO+5VQCfFtzVadSU/aZvjCMdkX6gTCgCgCgKnFOHpiImikF1YWNtx1gg9RB1qUZOLuiUJOLuj5+f0Wsz9PFkxX2CWcjszZrA99qt/xemi1Lv8dZaLU+h4HCJDGkcYCoihVA6gBYCqbk5O7KMm5O7LFYMBQBQBQBQBQBQBQBQBQBQHHF4gRozt7KKWbwUXP3VlK7SRhuybPUEodVZdmAI8CLijVnYJ3R0rBkKAKAKAKAKAKAxuU3F2wcYnyGSFTaYL7aqdBIo2YA7jTQ3vprtpU1UllvZmqrNwWbkduCcew+MXNh5Ve242ZfeU6io1KU6btJEoVIzV4mnUCYUBDNbU0Aq4jlpFJMuGwdsRMxsSL81Go1Z2ce1YdS7mwuL1YWGllzz0XqV3iIuWSOrGoVXLBNAFAFAFAYfKXjRwSrMyF4LhZSvtx3Nle2zLfQjcaHWttKl0jyp6mqrUyK/It8G41Bi0z4eRZB120K9zKdVPiKjOnKm7SRKE4zV4s0agTCgKfFuIJhoXmlNkQXPaewAdZJsAO01KEHOSSIzkoq7PHBJ5ZIUedBHI1yUBJygm6qSfrBbX770qKKlaLujEG2rsv1EmFAFAFAFAFAFAFAFAFAFARQBesJoC9y8SVsDOsNgSjZyTa0YUs9u0kDL/ADVYwziqqcjRiE3TeU6ciElXBQrNYkIoUg3DJYFCewhSAe8VjEOLqNxJUE1BJm7WhNG0msgKAKAKAKAKA4Y3DLKjxuLo6srDtDCxHoaJ5Xcw0mrMVcBhRwvERxKT8kxFlW/7LEAdv2ZAP6h31alPp43b6y+6/wAFeMehlZbP1HAVVLJNAZPKTivyaEsq55GISFPtyPoo8Os9wNbKMM8rPbn4GupPIr8ynyc5Lphm55iZMS6WmkP1mZs7kDqF7ADsUVOtiHPq8lsQpUVB35jFWg3hQBQBQBQFXieCWeJ4nF1dSreBFtO+pRk4tSW5GUVJWYt8Nj/VuJXDi/yXEX5i+vNTAXaO5+q4BYd4I66sTl08XL+5b+BohHopW5P1G0VULJJrIFbiY+V4+PD7xYYLPMOppGJECHwsz27lqxDqUnLm9F+TRLr1FHkhoqubyaAKAKAKAKAKAKA5yShQSxsBuaw2krsw3bcqxcWiYMQ46PtDUEX20Ota1Vg1e5FVI9oR8WhZSwcEA2OhuD2Zd6KtBq9zHSR7TyeLw5OczjLcjrvcbgjeoyxFOMM7ehODU2lHUUOK8flnYiMlI+oA2J7yR91eaxfEqleWWm7R+56fDcPpUVeprL7Gbzci6hmB8T99UHKstcz+pbXRPTKvoceJcWnEEqmVyDG4IJvoVNxrV/h+NxCxEI5nuipjsHQdCcsq2ZOC4rO0Ua869gigAHLoFHZUMdjK7rzjne77ufcTweEoKjGWRbItQSTKbrI4PvH+9VoVsQndTf1ZtnToPRwX0GPgnKQlhHiLAn2X2BPY3Z412sDxVyl0dbfkzk4zhqjHPS27Dbj4rEzFQ4uATY3Gg3IvuPCu0qsG7JnE6SOwRcViYsA4uupBuDbtsdxWFWg76hVIvmEXFomDEOOj7Q1BF9tDrrWY1YtXuYVSL5hHxaFlLBwQDY6G4O9str1hVoWvcz0kXzI/W0JTOHBXUaXJuNxbejrQUczYU09hV4zyjeVikBKoPrDRm89wK85jeKTqSyUnaPb2npMJw6EIqdXfsF7iOAeWNlLNc6qbm4Yaq3iDaq+CxNWhXjUcm9de9FjF0adai6aSXZpz5HThHKHEGNWErg2swJzWYaMOlfrFbcdWxGEryhGbty8HsasHRoYqipygr7PxW+xal41iH0Mr+Vl/DaqksfiZ6Ob9PQtxwOHhqoL19TJhaWXFZs7/ADAGU5ibSONT4hfxV1Olq4fArrPPUfa9Ir9zmuFKtjHeKywX1b/ZDhwvlO6ELiOkv2wNR4gbisYXi04yUa+3aMRwyMlmo/QY4eLQsSA4uBfrFx2i+48K70a1OWzOA5JNp8iYuLQsWAcXUXYG4Ntr2O4v2VlVYvmRVSPaEXFomDEOOj7Q1BF9uiRfWsKtBq6ZnpI9oJxaEqWDggGx3uDvbLvTpoWvcx0ke0j9bw5M+cFdRpcm43utri1HWgo5m9DKnF7CrxrlE8rFICVTtGjN336hXm8bxSdR5aWkfU9LhOHQpxzVdX6C5xXASSRkZmzizIbm4ddVN+29auH4mpQxEZzd1s9eT0ZsxtGnWoShFWe605rVHfhfKGdo0dZX6QvYnNY7EdK+xvWcVWxGErypKb0enPTluMNSw+KoxqOKu/Lx27yxLxvEPvK/kcv4bVWeOxNR5c71LH8FhqazZVoZnJ1pSrTh3DTOXvmNyo6KXPX0QPWunxWrVhVjRhJ9RJb893fzOfw6nSnTlUnFdeTe3LkOHCOUrqwTEag6B9iPe7R31nB8VmmoVtu0jiuGwcXKj9P2GKLi0TMVDi4F7G40G5F9x4V3Y1oS2ZwM8btPdBFxaJs1nF19oG4Nu2x3pGrBrcKpF8wi4tEwYhx0dGGoIJ26O+tFWg1e5hVIvmCcWhZSwcEA2O9772y2vTpYWvcdJG25A4vDkzhwV12uTcb6DUWp00Mua+g6SNr3LOGxKyKGQhlOxFTjNNXRNSTV0UOI8aSLoghn10vYadp/KtNSvGBrnWjEVMdj3nJLHTLezdEi32O3xqhUqymUp1HLcrMbg726J10l8j11rIbEsdzrYEbaS69vb/zQehSxMxJKWAsd9ib9tczH1GrQR6P/APP0IuUqz5aL9zV4bhxa9aqFNWO1iKmtjvioxattWKsa6cncWONfRye4/wCE1pwHvlP5kWcX7rPwZ74P7Ce6v3CoYr3qp8z9TND3eHgvQZcNGLVapxVipUk7lTimGFtK0YimbsPU5Mr4d2YHOASR0S2hsOzvro4aUpU+ueR4lTp08RLI9H/rJ3HXbL9fSTT7J6/+KsanP2/3UltQd7aHXSbyPXWNOQ8CT262DA9HSXXtHXWeVhyKWIxJJKAWyn2hoSD1HtqhjqrjDKuZ2+BYZVqzqSWkfU0OF4cW1qph6fM9LiKrvZF7ERi1WKkVYrU5O4nQjJPPH1EiRfBxZv8AMD61t4j/ADcNRrrvi/LYcP8A5derS8JLz3+6L0bAanYanyrkUouc1FHUrSUYOT5FzkhD8wJG3lZpD/OdP8tq9HxC3TdGtoJR+iPO4K/RZ3vJt/XYv8Rw4teuVXp6HSoT61ijhAbMrAbdEtoe/LW/A9Io2ltyOHxx0HNSg+tz/wB7T3uD2ZR7ekmn2T1/8VeSOB4Et1720Ouk3+9NxoST162DfV0l17R11ldgKU+JJJQC2U7jQsDfRu2ufjq2WOVHc4Fh1VrSnLaPqaPC8P1mqmHprc9HiKmuhdxEYtVmcVYrwk7idhBkkni6lfOvuyDN+LNWzin8ylRr9sbPxjp6WM8MeSpVovk7rwlr63J4rNkhkI3ykDxboj4mq/CaXSYyCe17vy1LHE6jhhZtb7LzGjhOFCRotvZUKPIW/KrNSXS1JTfNspRXR04wXJIOI4cEXFVa9NNXLNCpYpYa+Vg4BNuiWOth1LV3Byn0dpHmOLxpRxDdNp337mejqDvawPT0k0+yeurXgcoljvvbQ9k3+9O4ehEjgAsTZVa9xpIPeHXTbUPRa7FIYl5XEcC9INYONARa5DnwrMISqNKCNTk3pEfOSODMWGQMcxYlz2Asdh4V1KNLJBI6eGjamhTx3Cp3lETFQit7d7k2AbbtsR8aqLCVJTtyKFSE82U5nh880ihyqqmYq175shtoOy9t+2iwVRys+VyLzSZCYGeV87lUyIGXW+a4Ntthp91IYKo9ZckLScrhHgcQXeZsqMiXVb3zA3OpG2imsRwdRxbfIJSbzFCDO8rM9gdrDXavP4urGckket4Ng6tDPUqc+X0YzYZbKK3U1aJcqPU84w9GsVnZEqS6wqcXN45fcf8ACar8P98p/Mi3jFbCz8Ge+FNZI/dX7hUMX71U+Z+pLDq+Hh4L0GnCno1cp6xKFTcjFrdaVV1TENzBRJMRIsJIUKb5t9F10HbV3CSVeap8zyuLwFem3KW1y0cBPK4zlUCZiG3zZDl0HZft6quxwdSTs9Ci1JsEwE8j845VCi5l1vmuNNthoazHB1JXbFpN3ITBYgu8zZVZEBVb3zA3OpG3smsRwc2m+drhKebMUArmVjJYNexAN9R3iuBj5dfo+aPWcBw1SnGVap/dyGPBJZa2UlZF+q7yPeIPRqVTYhDcTeIG2KjP2kdT5WYfnUqb6Th9SP6Wn+GTkujxtOX6k16P9zzxiQrBJbcqVHi3R/Oq/B4Z8ZC+yd/orljik3HCTtu9ProNvCkCxqo2UADyFqsdJ0kpTfNspunkiorkixiFuprE9rhdgr46eRiqNYBTo3h3VmeLioo4EeD4irWcW+rd6/c0BgZ5nUsVRVBZW3zZdBYDYXtfxrr08JOfha5yJxm5a8gTAzyOZHyoUTMovfNe9r22GhrMcHUldvsMdZu4R4LEFnmbKrIoIW98wOu422pHBVGm+Y698xQCOZmMlg17EA3tbfWvP4+V6mTmj1vAMLUpwlWn/dshjwa2Wp0VaJdqu8j3iT0TUqnsmKerE3GG2LB+3GQfFGuPgxqbfScOkv0TX0a/wSiujx0X+qL+qenqc+LaiNftSxjyDZv9NR4O8tSpU/TF/fQnxXrQhDtkvtqOWCa4qFD2SFVWZ1nW6mtk1oa4i6ecmljiYhQG0bf2ddvSrFCtGrOMHpf9meZrcNxCcm7Wj/j9y18hnlcFyqBAWU75rXG3ZfeuisFUbd+S3OdabYLgZ3cyOVQxpmUXvmuDvbYaH0pHBVHdsJSbuR+p5JXZpzk1QZVIJbM1tSNhUqeDk23PuMZZSd5G7hIFjKqihVEj2A906/lXRjCMNF2/g2xSWww8G+gj8PzNRR0KPsIyMV9L2HnT5fNn7wAfMVKH5KlX234nDC+0p7RIR4FwR4aVmG6NSOI9j/oHMOzfQdmuYHssKxy8gz3jzZZuv5of66jXdoTfcbacc1RR8Ba4cOkfEfdXhKeup7zRZrf7oMcewrox2KMtypxJrLWnEOyN+HV5CvxI/NSe4/3GtPDveqfzItY73afgz3w8/Nx+6v3CoY33mp8z9SWFX8iHgvQaOHtdatUHeJRrq0jvKNDW2fsmqO5iYI2xMZ/iEeoI/wB/Oo4GWXFxZqxizYaXixhwp6SnqIkI7wZAw8NCPWvYRPIrsOP7M/4GvdvYDs+t6Co8vIcvI7Yr9r/hrfwu9z5b1mbtfwM76CvA2aRz2tf1rwdSWepm8fU9/Sjkg49lvRDDANBV6GxTnucsc1lqFZ9UnRV5Cbxc9OFv4oH9SstS4b1qdeHbBv6NMnj1lnQkuU/VNEcY1VF+1LGPINm/KnB9KlSfZCXpYzxXWEI9so+txu4Y9xWnDyuhiI2ZcfY1ZktCstxaxo6X8zfn/wA1z6y3LOHfWT736DJwY9GLvjYj+sf3HrXs8DrQh8p43Fr+fLxfqQv0f/QW/dva3+a/gKscvJFU74r9r7i3PYLtc+WprM3ZN9xO13YV8O2aRz2sT62NeCnLPUzePqe9pRyxaXd6DDCNBV+C0Kk3qcsc1lqFd2iToq8hN4mfnoG/fZf6kP8AapYDrYbEQ+FP6MnjFlr0Jd7X1RHEfpMOP4hPojVjh3u+Ifwr1M4/WvQXxP0Y3cLe4rXhndDEqzLr7GrD2KyF4tllRuyXX1/4NVYSy1oy716kpRz0mu3N6P8Awxlwu696MR3gsCPDQj17q9tHXzPGLc4W+bNv/gAPdvby3v4CscvIwixifab/AKP/AHDWZLdeABD0h/iP6BSD8betF7Xn+DP7m/wlSsKA9Qt6G1/PeobaMv0fYRlY6I88xt+0B8uaC3/KpwT+/wCCpW9t/wC8ith42GXS2VCPMkf+PxrKTS8jXbQ8HDnKwt+zUfzdIt46kGmVpeQsRxRSEmPbFp4jNp8a04x5aM5dxYwsXKtFLm0LfDV6R8q8NT5HuJxcW+zQYl2FdJbFB7mdxc6VUxWxbwu4ucR+ik9xvwmocO96p/Mjfjvd5+DPWB+jT3V+4VHHe81PmfqTwn9CHgvQZOFHo1vw2xUxPtF2TY1ZlsVo7mCinn4z/FX00FV6ErYiHiiVam3Qm/EZIImATQgrHbzNtPHo/GvapPY8XYhsOcrAD9moHjc38dxTK8r8BY9YtDaUi+sdh4jPp8R61GtdRl4fuTpq80vAVMAOkfKvAw5Hv8rV3229Bji2FdKGxQluVeKHo1oxHsm7D+0KHGfZQ9ksX4q2cH9uovgl6GeKexB/HH1QcU9uAfxR8FanC9Kdd/B+UOI/1KC+L8MaODnSq+FNmLNNquvYpIXMenSv+98LWrn1nqWaMJXv3v0GDhSNzUZGlorDxa3/AI/GvZYBN0IfKePxqaryO7YcgEAfUQDr1Ba/jverOR28kVbE4xDaa3XHp4gNp8R61ivfJPwJ01eaFXh69I+X3V4CGtj3zi05eXoMcWwrpx2KEtyrxT2a0Yj2Tfh/aFHiu8J/ip8QRWzhWvTL4H+CXEt6T+NfkjH/AEuH95/wGmA91xHyr1MY33ih4v0Gjg50qvhTZijTbarpSF3GKc4P79/haqE3aS8vUsU4O17c3/6jNBGwC6EFYrD3jbTyyj1r3UYvL5Hh+YNhyAwA+ogHiCb+O4NZcXb6GLHSWIlmvoDkN/dYkj4f5qk463FtSXkCtYdbKW7OkCB+ECjaTDaRs8IJKEnYsbeA6PlqCfOtD1bbLtJvKZXFnPOSanQRffr67VNPQrVvbZwVzmAufpH9MhI9LipJu/ma76gjnoa/tHHiBnt9w9Kynt4i5XxDlo2Fz7EpPhchb+h9Kq4u88PNdzLOCnlxEH3oXeFnpL4E/dXi6a1fieyk31b843+6GRdhXQWxVe5Q4sulVcStC1hnqLXEfopPcf8ACahw73qn8yLGO93n4M9YH6NPdX7hUMd7zU+Z+pLCf0IeC9Bl4WvRqxhloVMS+sXJNqsS2K8VqYMh+eXuePT+aq2Ht/EU/Ezim+gq2e0RlRjmAufpH8CLEj0uB5V7dN382eM/cEc9DU/SOPEDPb7h6VhPReYRELlrC59lyfAtZL99gfQ1h9ZNdzM05Wkn/u4p8OPSHh+deCS1fie7i21G/wClDLFsK6EdirLcrcSHRrTiF1Tdh31hP42Oin+LF+MVPg/9So+yEvQlxX+nBfHH1QcT9uD/ABf9DVnhmtPEL4PyhxDSrRfxf/LGnhC6VXwqJ4p6mk1XCmtxc4o2rd2X77/nXPqq9izCTV+6wx4C4WNb7MwPhlJ/MC3dXtMIstGEf92PG4qeavN97O0bnoan6Rx4hc4F/QVYu/v+5XT2IhctYa+y5Pm1kv32BqMryi13MzTllkmKfDPaHh8a8FFWb8T3ibeW/wCkZYthXRjsVJblbiQutaMQuqb8O7SFDi37Ifxk/OtnCdOlfwP8GeJf9pfGiOJaPAf4lvVGFZ4drQxEfh9GMfpWoS+L8DVwhdKr4UlinqaJq2yoL2O1e37yD1Yf3+FU8uapFdptlNqE3fa3qNEbnMBc+3J6C9vS4Fe4jfS54q+v1Iic/N6/XceIAcC/oKknsYT2OLSkpufo3Jv2E9G/fZWqGZ2/3tMXPbjVveiH8txYet/Ws93egze4L9H/ADvfuu5P3EHzrXbVl6i+ojK4t9M/ZeG/9Vv7elS/x6lav7b8jh9a38U/9u4t5aetT527zURF9T/ElPxk+GtFy8wecOt8oPXG4P72oB/v/NUMuZOL7GSpyyyUuwV+GaNY9QH5/wBhXhbZZOPe/se5h1oqXwr73GWM6CuhHYry3K/EFutaa6vE3UHaQq8UFopPcf8ACa0cP96p/Mi1jX/xpvuZ74aLpH7q/cKhjNcVU+Z+pLDaYeHgvQaMCtlq3QVolKs7yO0p0NbJ7GqG5i4dc2IXsDIT6/3tWOHwz4qHdc1cRllw9RX3shgHtW6+dN//AMyR8LV69b+bPJdgRfU9+T/X/f7qx2eYQYPdPcN/3ukLn8/5qzHdGFyQq4QWe3YB+deEqrLVkviZ7rDSz04yv/ahjgOgq5B9U0z9o8YxbrUaqvElSdpCbxodKFe2ZT/SC35VLhnVjXl2Qf30NmPeZ0Y9s19tTxxfTmj2TR/ElfzrHB9ZVYdtOX2sxxR2jTl2Tj+35HDhqWFasOrIV3eRbfarBoW4vYhM8oX7TIPj/wC+lVacOkqwgudzNWfRwnLwGUDpAfxW/wC2SPgR8a9ulZ2Xb+DxrbcrvtCL6nvykerAX7tfupHWy8SKDCfU/wAM+eouf/ftViP4MoVcGMr27l/P/avC1VlqSXez3OGeenGV/wC1DHCdBVyGxpnuc8YLrUayvElS9oTeLj52Bf4hP9KE1LALLQxE+yNvq0bMY81WhH4r/RM88Z0RG+zJGfLMAfvrHBrOrOD/ALoy9DPFtKUZ9ko+o4cOSwrXQjZEa7vItvsa3tmlGEFzYhR++hPlr+Q9K1YSGfE049/oa8ZJwoVH4ffQYV9oDr5xr/0kj4EV7Jbpd55HmTD+z96Q/iA8tfW1Fy8zC5Fe4yC5A+ZG/wBbX4+H79a3KMVrpoORQ4hxUDMdgCjFdm2toezQeYrn18Y5aRIuaWpc5PcXxDRsYo+cTObMdDsNL9fj5dVYpVajVzbSq1MvVV0VuUfGMsj20kDhctvayN0NOu+/nSpiJxqWX0I159Z9pwxfFyHXKDzmcAx/vexl8baXo8VU6S6+hCU9Ulv2EPxm0ic3d2Ja6W7blrDfTfyrCxU1PQOeqSAcZtKvN3cWcsLeyD0mbTquKQxU8ztqYzpy0KD4hOe+b1BGvd1/nXFxkIK81vf1PQcHxlSpXdLeNvpbYYsM11FZpu8TsTVmecWOjUauxmluKvGR83L7jfhNaMB75T+ZFvF+6z8Ge+EDoR+6v3CoYpf8qp8z9SVB/wDHh4L0GnDezVulsUam55xj2WsVnaJmlG8jDkxyRjMmstwLb3sbhbeNqt4PLSSnDc8xxXF1J1XTlpZ7FzF8YIdcgJkz2Mf73sZfG2ldB4upn7+w50p6q25DcYtInN3cktmS3bqxHWLb+VI4uefT6BzV+ruC8ZtKvN3cZXLDfKD0mbTquKU8XNSutTGfrdXkZ8+JQzfNm4tr5bVxcdGF+kvq2eg4Ji6k6rpLWNvpYYME91qNF3idmsrSOk+1TqeyRhuJvFRfEwr2CRz6ZR99SoLJga8+1xj+X6E6jz4ujDsu/wAfk58aW8LkbrZx/Iwb8q1cGkljIp87r6qxt4vG+Ek+yz+juOOAa6gjrAPrU1Fwbj3miUs1mdMQ1lNYqStG4gryRhTYxEysusoYWHab6C3n8atYSMIuM46tHmuI42q6k6b0128C3iuMEOmQEyF7NH3+wR23tpXQ/i59Jdb9hzZT1VtyDxm0ic3dyc2ZbbZukxHWLWvSOKnn0MOSulEF4zaUc3d1yuW68oPSZtNhcViGKqXdtTOfraeZnzYlDN83qLa91tq42PUW+kW9z0PA8XOdV0lrG30GDBtdaxRleJ2KsbSPeI9k1KpsQhuJ3ERfFxj7Mbsf5iFH51KK6Ph9SX6pJfTUnfpMbTjyjFv62RPEcPzkUijco1vEC4+Iqnwyr0WLpze1/Ut8RpuphpxW9hl4HOJIY3H1lU+o1+NdCtSdGtOm+TZzKdXpKcZrmkXMQ1lNaKkrRNsFdmDPjUTKyayhh0e03sFt51aw0Y08s46s83xLG1XUlSemtreD0LeJ4wRIuQEyF7NHbr9ki297D4V0f4up0l/sc1z1styDxm0ic3dyc+ZbXtfpMQN9LX8qxHF1FO6+gc+skiti8YZXCQKZiynogXIubkjsF60OU6rste4w5OTtDU3uDcjNRJizzjaWQE5RbqY/W+7Trq3SwiWsyzSwnOeo4ogAsAAOoDQVdSsXlocXwMbOHMaFxsxUFh4NvWMqvexFwi3ewfIo8/Oc2mf7eUZv6t6ZVe9hlje9tQTAxq5cRoHO7BQGPibXplje9hkje9ghwMaElY0Ut7RCgE+JA1ooRWyChFapC1yt4MixiWFFUqemFUC4PWbDWx+81xeMYa9NVIf27+HadbhFSFOo4NWzepjcPxgAsa4tCskrM7Fei27nbE4sEVOpWTRrp0WmL3GGvHJ7jfhNRwD/AOXT+ZG3Fq2Fn4M9cJayJ7q/dUcW7Yqp8z9SWHV8PDwXoMOHxYArbCqkivOi2yrjsQXIVNSdAO0mtdSbqSyx3ZtpU1BOUthz4RwWOJEuiGRRq+UFrnU2bevV4TCxo0lHmeZxVRVqzqWLvyKPPznNpn+1lGb+q16s5Ve9tSvkje9gjwUasXWNA53YKAx8Ta9FFJ3sMkb3sEOBjQkpGilvaKqAT42GtFCK2QUIrVIxOUvBEMJMMaqynN0VAzduw1018q5nFMIqlG8VqtTocMrRo1rWsmLPDcWBvXnKNXLuegr0b6otz4sEVuqVotFeFFoVVfnMTK/UgWMePtt949Ks4x9HgqUOcm5P0RDBrPi6k/0pR/L/AAWygYFTswIPmLVy8PU6KrGa5M6Nen0lOUe0uclsdfDoG9pRkbxQ5fyrt8Rap4mTW0tV56nFwSc8PHtWj8tC3xHGXFhXLrVr6ROjRo21Y08neCJFGrSIplPSJKgst+oHcWFel4dhehorNuzz2OqQrVnJLY1Rgo8/Oc2mf7WUZv6rXq/lje9inkje9gjwUasXWNA53YKAx8SBc0UUnewUIp3sEOBjQkpGilvaKqAT4kDWijFbIKEU72MPlLwRDCWhjVWQ5rKoFx9bYa9vlXM4pheko3itVr+50OF1Y0a1tk9Ba4bjLb15yhVy6HoK9K+xbxGLFq3zrKxohRdxUgfPPPJ1ArGv8gu3+Zj6VY4h/LwtGhzd5v8A8tvsjXgFnxFWry0ivLf7mhC1jXHjozqzWZWPfJbEiMSQH9k5y/4b9NPvI8q9Hj6imoYhbTWvitGeewlNpzo/pf2eqNDiONuLCuPXq36qOrQo21Y1cnuCJFGrOimU9IsVBZb7AHcWH516bh+F6GilLfc87jqkK1ZySNQYKMPznNpn+1lGb+q16vZI3vYp5Ve9gjwUasXWNFY7sFAY+JAuaZVe9goxTvYIMFHGSUjRC3tFVAJ8SBrRRS1SCilqkWKkSCgCgCgCgCgPLKCCDqDuKw0mrMJ2d0KnEeSF2JgYKD9Vr2HgR1VwMRwTNLNSdu5naw/F8qtVV/ArQcj5SenIgHddj8bVohwOq315JLuN0+MU0upF37yzxjkzBFhMQbFmEMpDMTuEJ2GldnB8Lw9KpF2u01qzlYviNerCSvZW2R54fyUikw8LKXQmKMmxuLlR1H+9asXwejUqSkm022bcNxWtTgk7NWR4bka4Oky2903++uc+ByvpP7F7/rMWtYfc1+DcnkgOYnO/2iLAe6Oqulg+G08O8z1ZQxWPqV1l2XYbddIoBQBQBQEGgFji3JMOxeFghOpU+zfuttXDxfB1Uk503buOvhuKypxyTV19zGx/J54IpJZpEVI1LNa5NgL2AsNTtVajwKtOai5IsVeM0oxbUWaHJDklGuGRp1LSuOckBJADP0rWFtgQPKu5icBQqVLtXskl5HHw+Nrwh1Xa7bfmaOK5JQN7OZD3G49GvVKrwfDyXVui3T4riI72fiKcHJposa+HEgAlTnoiRuQcsqix3HRP81TxfCXWoQalrHqv8EMNxONKtO8dJar8jZwjkwkTB3bnHG2llB7bdZqGE4TCjLPJ3f2J4nic60ckVZDBXWOaFAFAFAQawBY4ryTDsWhYITup9m/dbauJiuDxnJypO3cdfDcVdOOWormFxbgUmGgkmldAsaltLksfqqNBqTYedV8PwGtUqKMpI31uNUoQclFmvyX5HRRYePnlLykZpLk2Dt0mFhbYm3lXbxOBoVaznJX2S8FocjD4yvSpqCdt35vUvYrklA3s5kPcbj0a9UqnBsPL2bot0+K4iO7uKXKHk02EePEc4DGSIpjlIyKx6Eja7BjY9zVtpcJc8PLD5+d493avM11OJZa8a+XlZrt7H5DbwfkykTB3bnGG2llHeB1mtWE4VTovPN3ZsxPEp1o5YqyN+1dY5pNAFAFAFAFAFAFAFAFAFAFAFAZ/H4WfCzogzM0UiqO0lCAPWp02lNN9pCom4NI6cGiKYeFWFmWNAw7CFAIrE2nJtGYq0UXKiSCgCgCgCgCgCgIoBV4y/wAtxSYRNYYSsuLPUSNYoO8kjMR2AdtWIfy4Z3u9F+5Xm88sq25jUKrlgmgMHlbw93jSaAXnw7c5EPt6WeI9zrceNq3UJpPLLZ6f5NNWN1dbo0eD8TTFRJNEbqw81OxVh1MDoR3VCcHCWVk4TUldF2oEwoAoAoAoCKwBV4gfl2MWBdYMMyyYg9TTDWKHvynpsO5RVqP8um5Pd7fuV3/MnlWy3GoVWLBNAcMbhlkjdGUOrKQVOzAi1jWYtxd0RlFNWEPkxjsVhMWMNjFdYHUR4VmIcXUkopkGhYq2XWxOVdKvVoU5089PfmVKUpwnlntyPodUC6FAFAFAFAFAFAFAFAFAFAFAFAY+M5RRRyFGD6GzMBdQfW/oK2xoSlG6IOaTsaeHnV1DIwZTsQbitTTWjJJp7HWhkKAKAKAKAKA4YzFLEhdvZA17e4DvrMVd2RhuyKHD+UEUzZdUY7K9hfwIJB8N6nKlKJBVEzQhw6Jmyqq5jmawAzMdCxtudBrWtyb3JpJbHahkKAgigKWIkiwqFrBQWJsoALOxudBux3vUtZMzCHKJi/8A9pEsgSVGjBNgxIIF/tdg79a2/wAPK10b/wCGla6GcGtBXJoAoAoDHxvKGKKQowc29pgLhfHW58hW2NGUlcg6iTsXsAIsuaHJlYliUtYs25NvrdvXWuWa+pmNraFmsEiaAKA5zwK4KuAwO4IuKLTUFTifE1gAvdmPsqNzbc9w76lGLkShByMvhvK+KWUQurRO2iXIKsey42NbJUXFXNs8PKKuMdaTQFAFAFAFAFAFAFAFAFAFAfPOUwfDTyXUmOQ5laxIufaUnqIN/K1X6GWUd9UVal4t6CfiuLzQPmw7ujE6Kt7MeoFNmq4qcJrr2K0pzT6p9uwjsyIXGViqlh2EjUeRrivfQ6S2OtYMhQBQBQBQGdygwjTQOie1a695U5gPO1qnTkoyTZGabWh8w4hjSy5XRlZdCCpBB766kYq+j0KTfaan6NOL4iTEyRMzyQhCbtc5GBAUBj2gnTurTjKdNQTW5nDTm52ex9MrnF4KAKAUv0iLIIUlQFhGxLga2Ui2a3YD99b8O1dplnDNZmnzPluO4i+MYRRAySPooGu/b2DvroKKgrtnSUVBXbPu/D4SkUaMblUVSe0gAE1yW7tnFk7tlisGAoANAfPuVAfDzuxUmOXUMASAbaqew31q/QyyjbmirUTUribjeLTQtmw7vGxOgW9mPUCmzeFXFThJdexWlKafVPteAkZo42dcrlVLr2MRcjyNcWSSk0joxbaRYrBIKAKAQP0jSyQSRzgHm8mQkbKwJOvZcH4Vaw9mnEu4W0k4iTwl5MdjIViBOWRHdhsiqwYknq2t4mrc7U4O5bqZacHfsPutco44UAUAUAUAUAUAUAUAUAUBFqAgoOyl2Ysj1QyFAFAFAFAFAFARagIVANqCx6oAoAoCCKA4Q4KNCSiIpO5VQCfEga1ltvmZcm92d6wYJoAoAoCLUBBQdlDFkTahkmgCgCgPLxggggEHcHUUWmw7znh8IkYtGioOxVCj4Vltvcy23udqwYCgCgCgCgCgCgCgCgCgCgOPyhc/N65subY2te3tWte42vegO1AFAcYMUjlgrBijZXt9VrBsp77MD50B2oAoAoAoAoAoAoAoAoAoDjjMUkKNJIwREBZ2Y2CqNSSaA7UAUAUAUAUAUAUBxxGKSMoHYKXbIl/rNYtlHabKT5GgJw2IEi5lva7DUFT0SVOjAHcHxoDrQHLFYhYkaSRgqIpZ2JsFVRcknqAAoDorXFxsdqAmgCgCgCgCgCgCgCgCgCgF/lLjOYmwkjsyxCSQSsM2UZoXyZ7aAZrAE9ZFAK/A4HxU2HExxHNN+tWILTR3HytOZDgEHRGOUHYbUBmY3FTrggXkxAtgsKGYNJzl/lmViCNTIU07TQGnO/Sl+TvOcBnwnOsrTMQbyCfI5JcLYQZyu132OagBoedkjjiec4NsegQh5QCnyKZpVSS+Ywc4B12vmA6qA3eReGjinx8ahgwxAJDNITkMUeRhnJuCc2o7D2UA10AUAUAUAUB885bytHiWcO7kRRGODNNEzMruxOEkjurynQMjKdluQpoC4ee/WHyPNJzbyjGZrnoxKuVoMwP/ANgK1tsrEbUBQ4JwjP8Aq8yNiDz0c5xF5prPYKyK4zaAHbbbvNwKGCnj5yJMZLiAgwTBRnnF2GIkRSShu0uUAKTqdbXNAdzJJzTfrB8QmJGEgOGCGRSZuaJfIsfRefnRqDfS2liaA58c4ZJPhuLvOJnlWOMRqHkyA/IoWfm41bKbyZr6dVAfSeHMhiQxG8ZVchuTdbdE3bU6dutAWaAKAKAKAw+WmIMeDkIEhuUU827RkBpFUs0iKWRADdmUXChrUAio0jc7HG8nNNiuGZeabEZMskxWbmpHOYqVUXZSF0OxvQFzG4JUlAk53mYOKIIyzykJHJglb2r3yc89tdAWI7qA4w4hOfgXGyTrGYscbZ5lUsMbZM2Q3uFNl8rdVAe0kbIP1g+KVhgofk2squZTznOaRe1itIrqQT2DVqA88T4ZLiMNxFsQJmnXBRhUDyBOdOFJkyRqcrEv3HYUB9B4IyHDxGI3jyLkNydLdranzoC9QBQBQBQBQBQBQBQBQBQBQBQFXiWATERmOQXUlSRcjVGDrqP3lFAWRQE0AUAUAUAUAUAUAUBQwvC445ZJhmMkuUMzOzWVb5UQMSES5JyrYXJNAX6AqjApzxmsecKCMm59gMWAttuTrQFqgCgCgCgCgCgCgCgCgCgKrYFOeE9vnAhjBufYZgxFtt1GtAWqAKAKAKAKAKAKA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480" name="Picture 24" descr="http://oregonstate.edu/instruct/bb451/winter14/stryer7/CH13/figure_13_10.jpg"/>
          <p:cNvPicPr>
            <a:picLocks noChangeAspect="1" noChangeArrowheads="1"/>
          </p:cNvPicPr>
          <p:nvPr/>
        </p:nvPicPr>
        <p:blipFill>
          <a:blip r:embed="rId10" cstate="print"/>
          <a:srcRect b="12847"/>
          <a:stretch>
            <a:fillRect/>
          </a:stretch>
        </p:blipFill>
        <p:spPr bwMode="auto">
          <a:xfrm>
            <a:off x="1547664" y="188640"/>
            <a:ext cx="6991350" cy="2780928"/>
          </a:xfrm>
          <a:prstGeom prst="rect">
            <a:avLst/>
          </a:prstGeom>
          <a:noFill/>
        </p:spPr>
      </p:pic>
    </p:spTree>
    <p:extLst>
      <p:ext uri="{BB962C8B-B14F-4D97-AF65-F5344CB8AC3E}">
        <p14:creationId xmlns:p14="http://schemas.microsoft.com/office/powerpoint/2010/main" val="238025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r>
              <a:rPr lang="kk-KZ" b="1" dirty="0" smtClean="0">
                <a:effectLst>
                  <a:outerShdw blurRad="38100" dist="38100" dir="2700000" algn="tl">
                    <a:srgbClr val="000000">
                      <a:alpha val="43137"/>
                    </a:srgbClr>
                  </a:outerShdw>
                </a:effectLst>
              </a:rPr>
              <a:t>Негізгі сұрақтар</a:t>
            </a:r>
            <a:endParaRPr lang="ru-RU" b="1" dirty="0">
              <a:effectLst>
                <a:outerShdw blurRad="38100" dist="38100" dir="2700000" algn="tl">
                  <a:srgbClr val="000000">
                    <a:alpha val="43137"/>
                  </a:srgbClr>
                </a:outerShdw>
              </a:effectLst>
            </a:endParaRPr>
          </a:p>
        </p:txBody>
      </p:sp>
      <p:sp>
        <p:nvSpPr>
          <p:cNvPr id="3" name="Объект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pPr algn="just"/>
            <a:r>
              <a:rPr lang="kk-KZ" sz="2800" dirty="0" smtClean="0"/>
              <a:t>Биологиялық мембрана;</a:t>
            </a:r>
          </a:p>
          <a:p>
            <a:pPr algn="just"/>
            <a:r>
              <a:rPr lang="kk-KZ" sz="2800" dirty="0" smtClean="0"/>
              <a:t>Биологиялық мембраналар арқылы заттардың тасымалдануы;</a:t>
            </a:r>
          </a:p>
          <a:p>
            <a:pPr algn="just"/>
            <a:r>
              <a:rPr lang="kk-KZ" sz="2800" dirty="0" smtClean="0"/>
              <a:t>Пассивті және активті транспорт;</a:t>
            </a:r>
          </a:p>
          <a:p>
            <a:pPr algn="just"/>
            <a:r>
              <a:rPr lang="kk-KZ" sz="2800" dirty="0" smtClean="0"/>
              <a:t>Диффузия және оның түрлері;</a:t>
            </a:r>
          </a:p>
          <a:p>
            <a:pPr algn="just"/>
            <a:r>
              <a:rPr lang="kk-KZ" sz="2800" dirty="0" smtClean="0"/>
              <a:t>Эндо- және экзоцитоз.</a:t>
            </a:r>
          </a:p>
          <a:p>
            <a:pPr algn="just"/>
            <a:endParaRPr lang="kk-KZ" sz="2800" dirty="0" smtClean="0"/>
          </a:p>
          <a:p>
            <a:pPr algn="just"/>
            <a:endParaRPr lang="ru-RU" sz="2800" dirty="0"/>
          </a:p>
        </p:txBody>
      </p:sp>
    </p:spTree>
    <p:extLst>
      <p:ext uri="{BB962C8B-B14F-4D97-AF65-F5344CB8AC3E}">
        <p14:creationId xmlns:p14="http://schemas.microsoft.com/office/powerpoint/2010/main" val="1260106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8437" name="Точечный рисунок" r:id="rId3" imgW="4175238" imgH="3421677" progId="PBrush">
                  <p:embed/>
                </p:oleObj>
              </mc:Choice>
              <mc:Fallback>
                <p:oleObj name="Точечный рисунок" r:id="rId3" imgW="4175238" imgH="3421677" progId="PBrush">
                  <p:embed/>
                  <p:pic>
                    <p:nvPicPr>
                      <p:cNvPr id="2048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20483"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Рисунок 7" descr="Рисунок9_.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2988" y="238125"/>
            <a:ext cx="3559175"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Прямоугольник 8"/>
          <p:cNvSpPr>
            <a:spLocks noChangeArrowheads="1"/>
          </p:cNvSpPr>
          <p:nvPr/>
        </p:nvSpPr>
        <p:spPr bwMode="auto">
          <a:xfrm>
            <a:off x="4633414" y="897893"/>
            <a:ext cx="41735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i="1" dirty="0">
                <a:latin typeface="Times New Roman" pitchFamily="18" charset="0"/>
                <a:cs typeface="Times New Roman" pitchFamily="18" charset="0"/>
              </a:rPr>
              <a:t>Активті транспорт </a:t>
            </a:r>
            <a:r>
              <a:rPr lang="kk-KZ" altLang="ru-RU" dirty="0">
                <a:latin typeface="Times New Roman" pitchFamily="18" charset="0"/>
                <a:cs typeface="Times New Roman" pitchFamily="18" charset="0"/>
              </a:rPr>
              <a:t>– бұл концентрация градиентіне қарсы заттардың  транслоказаның көмегімен мембрана арқылы тасымалдануы. Заттың </a:t>
            </a:r>
            <a:r>
              <a:rPr lang="kk-KZ" altLang="ru-RU" b="1" dirty="0">
                <a:latin typeface="Times New Roman" pitchFamily="18" charset="0"/>
                <a:cs typeface="Times New Roman" pitchFamily="18" charset="0"/>
              </a:rPr>
              <a:t>активті транспорты энергияны қажет етеді</a:t>
            </a:r>
            <a:r>
              <a:rPr lang="kk-KZ" altLang="ru-RU" dirty="0">
                <a:latin typeface="Times New Roman" pitchFamily="18" charset="0"/>
                <a:cs typeface="Times New Roman" pitchFamily="18" charset="0"/>
              </a:rPr>
              <a:t>. Яғни транспортық жұйе  затың тасымалдануын және осы процестін энергиямен қамсыздануын бір уақытта жүзеге асырту керек. </a:t>
            </a:r>
          </a:p>
          <a:p>
            <a:pPr algn="just" eaLnBrk="1" hangingPunct="1"/>
            <a:r>
              <a:rPr lang="kk-KZ" altLang="ru-RU" dirty="0">
                <a:latin typeface="Times New Roman" pitchFamily="18" charset="0"/>
                <a:cs typeface="Times New Roman" pitchFamily="18" charset="0"/>
              </a:rPr>
              <a:t>Бұл мәселе бірнеше жолдар арқылы шешіледі. </a:t>
            </a:r>
          </a:p>
        </p:txBody>
      </p:sp>
      <p:sp>
        <p:nvSpPr>
          <p:cNvPr id="10" name="Прямоугольник 9"/>
          <p:cNvSpPr/>
          <p:nvPr/>
        </p:nvSpPr>
        <p:spPr>
          <a:xfrm>
            <a:off x="4602163" y="238125"/>
            <a:ext cx="4572000" cy="553998"/>
          </a:xfrm>
          <a:prstGeom prst="rect">
            <a:avLst/>
          </a:prstGeom>
        </p:spPr>
        <p:txBody>
          <a:bodyPr wrap="square">
            <a:spAutoFit/>
          </a:bodyPr>
          <a:lstStyle/>
          <a:p>
            <a:pPr algn="ctr">
              <a:defRPr/>
            </a:pPr>
            <a:r>
              <a:rPr lang="uk-UA" sz="3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ІІ. </a:t>
            </a:r>
            <a:r>
              <a:rPr lang="uk-UA" sz="30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Активті</a:t>
            </a:r>
            <a:r>
              <a:rPr lang="uk-UA" sz="3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транспорт</a:t>
            </a:r>
          </a:p>
        </p:txBody>
      </p:sp>
      <p:sp>
        <p:nvSpPr>
          <p:cNvPr id="2" name="Прямоугольник 1"/>
          <p:cNvSpPr/>
          <p:nvPr/>
        </p:nvSpPr>
        <p:spPr>
          <a:xfrm>
            <a:off x="4602163" y="4303713"/>
            <a:ext cx="4449218" cy="2554287"/>
          </a:xfrm>
          <a:prstGeom prst="rect">
            <a:avLst/>
          </a:prstGeom>
        </p:spPr>
        <p:txBody>
          <a:bodyPr wrap="square">
            <a:spAutoFit/>
          </a:bodyPr>
          <a:lstStyle/>
          <a:p>
            <a:pPr marL="285750" indent="-285750" algn="just">
              <a:buFont typeface="Arial" pitchFamily="34" charset="0"/>
              <a:buChar char="•"/>
              <a:defRPr/>
            </a:pPr>
            <a:r>
              <a:rPr lang="kk-KZ" sz="1600" dirty="0">
                <a:latin typeface="+mj-lt"/>
              </a:rPr>
              <a:t>Плазмалемманың екі жағының арасында  потенциалдың айырымы сақталады, электрлік заряд. </a:t>
            </a:r>
          </a:p>
          <a:p>
            <a:pPr marL="285750" indent="-285750" algn="just">
              <a:buFont typeface="Arial" pitchFamily="34" charset="0"/>
              <a:buChar char="•"/>
              <a:defRPr/>
            </a:pPr>
            <a:r>
              <a:rPr lang="kk-KZ" sz="1600" dirty="0">
                <a:latin typeface="+mj-lt"/>
              </a:rPr>
              <a:t>Барлық клеткаларда сыртқы жағына қарағанда ішкі жағы теріс зарядталған </a:t>
            </a:r>
          </a:p>
          <a:p>
            <a:pPr marL="285750" indent="-285750" algn="just">
              <a:buFont typeface="Arial" pitchFamily="34" charset="0"/>
              <a:buChar char="•"/>
              <a:defRPr/>
            </a:pPr>
            <a:r>
              <a:rPr lang="kk-KZ" sz="1600" dirty="0">
                <a:latin typeface="+mj-lt"/>
              </a:rPr>
              <a:t>Соған байланысты катиондар оң зарядталған клеткаға қарай жүреді, аниондар  теріс итеріліде. </a:t>
            </a:r>
          </a:p>
          <a:p>
            <a:pPr marL="285750" indent="-285750" algn="just">
              <a:buFont typeface="Arial" pitchFamily="34" charset="0"/>
              <a:buChar char="•"/>
              <a:defRPr/>
            </a:pPr>
            <a:r>
              <a:rPr lang="kk-KZ" sz="1600" dirty="0">
                <a:latin typeface="+mj-lt"/>
              </a:rPr>
              <a:t>Бірақ  олардың концентрациясы да әсер етеді.</a:t>
            </a:r>
          </a:p>
        </p:txBody>
      </p:sp>
    </p:spTree>
    <p:extLst>
      <p:ext uri="{BB962C8B-B14F-4D97-AF65-F5344CB8AC3E}">
        <p14:creationId xmlns:p14="http://schemas.microsoft.com/office/powerpoint/2010/main" val="111075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19461" name="Точечный рисунок" r:id="rId4" imgW="4175238" imgH="3421677" progId="PBrush">
                  <p:embed/>
                </p:oleObj>
              </mc:Choice>
              <mc:Fallback>
                <p:oleObj name="Точечный рисунок" r:id="rId4" imgW="4175238" imgH="3421677" progId="PBrush">
                  <p:embed/>
                  <p:pic>
                    <p:nvPicPr>
                      <p:cNvPr id="2150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21507" name="Рисунок 2" descr="membrana_plasmatica.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H:\общая биология\клетка\рисунки\органеллы\мембрана\gap-junc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H:\общая биология\клетка\рисунки\органеллы\мембрана\figure-03-21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H:\общая биология\клетка\рисунки\органеллы\мембрана\endosymbiosis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descr="H:\общая биология\клетка\рисунки\органеллы\мембрана\biochemical_pathway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Documents and Settings\KINGR\My Documents\My webs\as\module1\pictures\active.gif"/>
          <p:cNvPicPr>
            <a:picLocks noChangeAspect="1" noChangeArrowheads="1" noCrop="1"/>
          </p:cNvPicPr>
          <p:nvPr/>
        </p:nvPicPr>
        <p:blipFill>
          <a:blip r:embed="rId11" cstate="print"/>
          <a:srcRect/>
          <a:stretch>
            <a:fillRect/>
          </a:stretch>
        </p:blipFill>
        <p:spPr bwMode="auto">
          <a:xfrm>
            <a:off x="5545718" y="285728"/>
            <a:ext cx="3384000" cy="3783947"/>
          </a:xfrm>
          <a:prstGeom prst="rect">
            <a:avLst/>
          </a:prstGeom>
          <a:ln>
            <a:noFill/>
          </a:ln>
          <a:effectLst>
            <a:softEdge rad="112500"/>
          </a:effectLst>
        </p:spPr>
      </p:pic>
      <p:sp>
        <p:nvSpPr>
          <p:cNvPr id="21513" name="TextBox 8"/>
          <p:cNvSpPr txBox="1">
            <a:spLocks noChangeArrowheads="1"/>
          </p:cNvSpPr>
          <p:nvPr/>
        </p:nvSpPr>
        <p:spPr bwMode="auto">
          <a:xfrm>
            <a:off x="5643563" y="3141663"/>
            <a:ext cx="3214687" cy="922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uk-UA" altLang="ru-RU"/>
          </a:p>
          <a:p>
            <a:pPr algn="ctr" eaLnBrk="1" hangingPunct="1"/>
            <a:endParaRPr lang="uk-UA" altLang="ru-RU"/>
          </a:p>
          <a:p>
            <a:pPr algn="ctr" eaLnBrk="1" hangingPunct="1"/>
            <a:endParaRPr lang="uk-UA" altLang="ru-RU"/>
          </a:p>
        </p:txBody>
      </p:sp>
      <p:sp>
        <p:nvSpPr>
          <p:cNvPr id="13322" name="Прямоугольник 9"/>
          <p:cNvSpPr>
            <a:spLocks noChangeArrowheads="1"/>
          </p:cNvSpPr>
          <p:nvPr/>
        </p:nvSpPr>
        <p:spPr bwMode="auto">
          <a:xfrm>
            <a:off x="1047750" y="2978150"/>
            <a:ext cx="43053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ru-RU" sz="1600" dirty="0">
                <a:latin typeface="+mj-lt"/>
              </a:rPr>
              <a:t>1.Көп </a:t>
            </a:r>
            <a:r>
              <a:rPr lang="kk-KZ" sz="1600" dirty="0">
                <a:latin typeface="+mj-lt"/>
              </a:rPr>
              <a:t>клеткаларда  ПМада натрийды шығаратын натрийлық </a:t>
            </a:r>
            <a:r>
              <a:rPr lang="ru-RU" sz="1600" dirty="0">
                <a:latin typeface="+mj-lt"/>
              </a:rPr>
              <a:t>насос бар. </a:t>
            </a:r>
          </a:p>
          <a:p>
            <a:pPr algn="just">
              <a:defRPr/>
            </a:pPr>
            <a:r>
              <a:rPr lang="kk-KZ" sz="1600" dirty="0">
                <a:latin typeface="+mj-lt"/>
              </a:rPr>
              <a:t>Кейде натрийлық </a:t>
            </a:r>
            <a:r>
              <a:rPr lang="ru-RU" sz="1600" dirty="0">
                <a:latin typeface="+mj-lt"/>
              </a:rPr>
              <a:t>насос  калий </a:t>
            </a:r>
            <a:r>
              <a:rPr lang="kk-KZ" sz="1600" dirty="0">
                <a:latin typeface="+mj-lt"/>
              </a:rPr>
              <a:t>насоспен  бірге істейді. Ондай насосты </a:t>
            </a:r>
            <a:r>
              <a:rPr lang="kk-KZ" sz="1600" i="1" dirty="0">
                <a:latin typeface="+mj-lt"/>
              </a:rPr>
              <a:t>натрий-калийлық </a:t>
            </a:r>
            <a:r>
              <a:rPr lang="ru-RU" sz="1600" i="1" dirty="0">
                <a:latin typeface="+mj-lt"/>
              </a:rPr>
              <a:t>насос </a:t>
            </a:r>
            <a:r>
              <a:rPr lang="ru-RU" sz="1600" dirty="0">
                <a:latin typeface="+mj-lt"/>
              </a:rPr>
              <a:t>(</a:t>
            </a:r>
            <a:r>
              <a:rPr lang="en-US" sz="1600" dirty="0">
                <a:latin typeface="+mj-lt"/>
              </a:rPr>
              <a:t>N</a:t>
            </a:r>
            <a:r>
              <a:rPr lang="ru-RU" sz="1600" dirty="0">
                <a:latin typeface="+mj-lt"/>
              </a:rPr>
              <a:t>а+, К+-насос) </a:t>
            </a:r>
            <a:r>
              <a:rPr lang="kk-KZ" sz="1600" dirty="0">
                <a:latin typeface="+mj-lt"/>
              </a:rPr>
              <a:t>деп атайды. Активті тасмалданудың мысалы</a:t>
            </a:r>
            <a:r>
              <a:rPr lang="ru-RU" sz="1600" dirty="0">
                <a:latin typeface="+mj-lt"/>
              </a:rPr>
              <a:t>.</a:t>
            </a:r>
          </a:p>
          <a:p>
            <a:pPr algn="just">
              <a:defRPr/>
            </a:pPr>
            <a:r>
              <a:rPr lang="kk-KZ" sz="1600" dirty="0">
                <a:latin typeface="+mj-lt"/>
              </a:rPr>
              <a:t>Насостар – интегральдық тасмалдаушы белоктар, иондардың активті тасмалдануын жүргізеді. Тасмалдану энергия пайдаланып электрохимиялық градиентке қарсы жүреді. Энергияны АТФтен, НАДНтан алады.</a:t>
            </a:r>
          </a:p>
          <a:p>
            <a:pPr algn="just">
              <a:defRPr/>
            </a:pPr>
            <a:r>
              <a:rPr lang="ru-RU" sz="1500" dirty="0">
                <a:latin typeface="+mj-lt"/>
              </a:rPr>
              <a:t>АТФ+НОН →АДФ +</a:t>
            </a:r>
            <a:r>
              <a:rPr lang="kk-KZ" sz="1500" dirty="0">
                <a:latin typeface="+mj-lt"/>
              </a:rPr>
              <a:t>Фнг</a:t>
            </a:r>
          </a:p>
          <a:p>
            <a:pPr algn="just">
              <a:defRPr/>
            </a:pPr>
            <a:r>
              <a:rPr lang="kk-KZ" sz="1500" dirty="0">
                <a:latin typeface="+mj-lt"/>
              </a:rPr>
              <a:t>АТФті гидролиздейтін фетменттер АТФаза деп аталады.</a:t>
            </a:r>
          </a:p>
          <a:p>
            <a:pPr algn="just">
              <a:defRPr/>
            </a:pPr>
            <a:r>
              <a:rPr lang="ru-RU" sz="1500" dirty="0">
                <a:latin typeface="+mj-lt"/>
              </a:rPr>
              <a:t>К, </a:t>
            </a:r>
            <a:r>
              <a:rPr lang="kk-KZ" sz="1500" dirty="0">
                <a:latin typeface="+mj-lt"/>
              </a:rPr>
              <a:t>Nа -АТРаза</a:t>
            </a:r>
            <a:r>
              <a:rPr lang="ru-RU" sz="1500" dirty="0">
                <a:latin typeface="+mj-lt"/>
              </a:rPr>
              <a:t>, </a:t>
            </a:r>
            <a:r>
              <a:rPr lang="kk-KZ" sz="1500" dirty="0">
                <a:latin typeface="+mj-lt"/>
              </a:rPr>
              <a:t>Н-АТРаза, </a:t>
            </a:r>
            <a:r>
              <a:rPr lang="ru-RU" sz="1500" dirty="0">
                <a:latin typeface="+mj-lt"/>
              </a:rPr>
              <a:t>Са2-АТРаза, анионная</a:t>
            </a:r>
            <a:r>
              <a:rPr lang="kk-KZ" sz="1500" dirty="0">
                <a:latin typeface="+mj-lt"/>
              </a:rPr>
              <a:t> АТРаза</a:t>
            </a:r>
            <a:r>
              <a:rPr lang="ru-RU" sz="1500" dirty="0">
                <a:latin typeface="+mj-lt"/>
              </a:rPr>
              <a:t>. </a:t>
            </a:r>
            <a:endParaRPr lang="kk-KZ" sz="1500" dirty="0">
              <a:latin typeface="+mj-lt"/>
            </a:endParaRPr>
          </a:p>
          <a:p>
            <a:pPr algn="just">
              <a:defRPr/>
            </a:pPr>
            <a:endParaRPr lang="uk-UA" sz="1600" dirty="0">
              <a:latin typeface="+mj-lt"/>
            </a:endParaRPr>
          </a:p>
          <a:p>
            <a:pPr algn="just">
              <a:defRPr/>
            </a:pPr>
            <a:endParaRPr lang="uk-UA" sz="1600" dirty="0">
              <a:latin typeface="+mj-lt"/>
            </a:endParaRPr>
          </a:p>
        </p:txBody>
      </p:sp>
      <p:sp>
        <p:nvSpPr>
          <p:cNvPr id="13323" name="Прямоугольник 10"/>
          <p:cNvSpPr>
            <a:spLocks noChangeArrowheads="1"/>
          </p:cNvSpPr>
          <p:nvPr/>
        </p:nvSpPr>
        <p:spPr bwMode="auto">
          <a:xfrm>
            <a:off x="5348288" y="4116388"/>
            <a:ext cx="35814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ru-RU" sz="1600" dirty="0">
                <a:latin typeface="+mj-lt"/>
              </a:rPr>
              <a:t>2.</a:t>
            </a:r>
            <a:r>
              <a:rPr lang="kk-KZ" sz="1600" dirty="0">
                <a:latin typeface="+mj-lt"/>
                <a:cs typeface="Times New Roman" pitchFamily="18" charset="0"/>
              </a:rPr>
              <a:t>Н+-иондардың АТФтің энергиясын пайдаланып мембрана арқылы тасмалдануы </a:t>
            </a:r>
            <a:r>
              <a:rPr lang="kk-KZ" sz="1600" i="1" dirty="0">
                <a:solidFill>
                  <a:srgbClr val="FF0000"/>
                </a:solidFill>
                <a:latin typeface="+mj-lt"/>
                <a:cs typeface="Times New Roman" pitchFamily="18" charset="0"/>
              </a:rPr>
              <a:t>протондық помпа </a:t>
            </a:r>
            <a:r>
              <a:rPr lang="kk-KZ" sz="1600" dirty="0">
                <a:latin typeface="+mj-lt"/>
                <a:cs typeface="Times New Roman" pitchFamily="18" charset="0"/>
              </a:rPr>
              <a:t>деп аталады (Н+помпа или Н -насос). </a:t>
            </a:r>
          </a:p>
          <a:p>
            <a:pPr algn="just">
              <a:defRPr/>
            </a:pPr>
            <a:r>
              <a:rPr lang="kk-KZ" sz="1600" dirty="0">
                <a:latin typeface="+mj-lt"/>
                <a:cs typeface="Times New Roman" pitchFamily="18" charset="0"/>
              </a:rPr>
              <a:t>Ол клетканың рН-ын реттейді, мембрандық потенциал құрайды, энергияны сақтау және айналдыру, мембрандық және алысқа тасмалдау, минералдық элементтерді сіңіру ж. т.б.</a:t>
            </a:r>
          </a:p>
          <a:p>
            <a:pPr algn="just">
              <a:defRPr/>
            </a:pPr>
            <a:endParaRPr lang="uk-UA" dirty="0">
              <a:latin typeface="Times New Roman" pitchFamily="18" charset="0"/>
              <a:cs typeface="Times New Roman" pitchFamily="18" charset="0"/>
            </a:endParaRPr>
          </a:p>
        </p:txBody>
      </p:sp>
      <p:sp>
        <p:nvSpPr>
          <p:cNvPr id="13" name="Управляющая кнопка: фильм 12">
            <a:hlinkClick r:id="rId12" action="ppaction://hlinkfile" highlightClick="1"/>
          </p:cNvPr>
          <p:cNvSpPr/>
          <p:nvPr/>
        </p:nvSpPr>
        <p:spPr bwMode="auto">
          <a:xfrm>
            <a:off x="8072438" y="4929188"/>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pic>
        <p:nvPicPr>
          <p:cNvPr id="21517" name="ShockwaveFlash1"/>
          <p:cNvPicPr preferRelativeResize="0">
            <a:picLocks noChangeArrowheads="1" noChangeShapeType="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23963" y="169863"/>
            <a:ext cx="3944937" cy="280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66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1042988" y="404813"/>
            <a:ext cx="3313112" cy="57626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kk-KZ" sz="2400" b="1" dirty="0">
                <a:solidFill>
                  <a:srgbClr val="FFFF00"/>
                </a:solidFill>
                <a:latin typeface="Garamond" pitchFamily="18" charset="0"/>
              </a:rPr>
              <a:t>Пассивті тасмалдау</a:t>
            </a:r>
          </a:p>
        </p:txBody>
      </p:sp>
      <p:sp>
        <p:nvSpPr>
          <p:cNvPr id="57348" name="Rectangle 4"/>
          <p:cNvSpPr>
            <a:spLocks noChangeArrowheads="1"/>
          </p:cNvSpPr>
          <p:nvPr/>
        </p:nvSpPr>
        <p:spPr bwMode="auto">
          <a:xfrm>
            <a:off x="5435600" y="404813"/>
            <a:ext cx="3024188" cy="57467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kk-KZ" sz="2400" b="1" dirty="0">
                <a:solidFill>
                  <a:srgbClr val="FFFF00"/>
                </a:solidFill>
                <a:latin typeface="Garamond" pitchFamily="18" charset="0"/>
              </a:rPr>
              <a:t>Активті тасмалдау</a:t>
            </a:r>
          </a:p>
        </p:txBody>
      </p:sp>
      <p:sp>
        <p:nvSpPr>
          <p:cNvPr id="57349" name="Oval 5"/>
          <p:cNvSpPr>
            <a:spLocks noChangeArrowheads="1"/>
          </p:cNvSpPr>
          <p:nvPr/>
        </p:nvSpPr>
        <p:spPr bwMode="auto">
          <a:xfrm>
            <a:off x="0" y="1628775"/>
            <a:ext cx="1908175" cy="574675"/>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400" b="1" dirty="0">
                <a:latin typeface="Garamond" pitchFamily="18" charset="0"/>
              </a:rPr>
              <a:t>Диффузия</a:t>
            </a:r>
          </a:p>
        </p:txBody>
      </p:sp>
      <p:sp>
        <p:nvSpPr>
          <p:cNvPr id="23557" name="Line 6"/>
          <p:cNvSpPr>
            <a:spLocks noChangeShapeType="1"/>
          </p:cNvSpPr>
          <p:nvPr/>
        </p:nvSpPr>
        <p:spPr bwMode="auto">
          <a:xfrm flipH="1">
            <a:off x="1331913" y="981075"/>
            <a:ext cx="4318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51" name="Oval 7"/>
          <p:cNvSpPr>
            <a:spLocks noChangeArrowheads="1"/>
          </p:cNvSpPr>
          <p:nvPr/>
        </p:nvSpPr>
        <p:spPr bwMode="auto">
          <a:xfrm>
            <a:off x="1908175" y="1628775"/>
            <a:ext cx="1655763" cy="72072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000" b="1" dirty="0">
                <a:latin typeface="Garamond" pitchFamily="18" charset="0"/>
              </a:rPr>
              <a:t>Осмос</a:t>
            </a:r>
          </a:p>
        </p:txBody>
      </p:sp>
      <p:sp>
        <p:nvSpPr>
          <p:cNvPr id="23559" name="Line 8"/>
          <p:cNvSpPr>
            <a:spLocks noChangeShapeType="1"/>
          </p:cNvSpPr>
          <p:nvPr/>
        </p:nvSpPr>
        <p:spPr bwMode="auto">
          <a:xfrm>
            <a:off x="827088" y="2276475"/>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53" name="Rectangle 9"/>
          <p:cNvSpPr>
            <a:spLocks noChangeArrowheads="1"/>
          </p:cNvSpPr>
          <p:nvPr/>
        </p:nvSpPr>
        <p:spPr bwMode="auto">
          <a:xfrm>
            <a:off x="0" y="2781300"/>
            <a:ext cx="2627313" cy="108108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endParaRPr lang="ru-RU" sz="2000" b="1" dirty="0">
              <a:latin typeface="Garamond" pitchFamily="18" charset="0"/>
            </a:endParaRPr>
          </a:p>
          <a:p>
            <a:pPr algn="ctr">
              <a:defRPr/>
            </a:pPr>
            <a:r>
              <a:rPr lang="kk-KZ" sz="2000" b="1" dirty="0">
                <a:latin typeface="Garamond" pitchFamily="18" charset="0"/>
              </a:rPr>
              <a:t>Саңылаулар арқылы, </a:t>
            </a:r>
          </a:p>
          <a:p>
            <a:pPr algn="ctr">
              <a:defRPr/>
            </a:pPr>
            <a:r>
              <a:rPr lang="kk-KZ" sz="2000" b="1" dirty="0">
                <a:latin typeface="Garamond" pitchFamily="18" charset="0"/>
              </a:rPr>
              <a:t>Липофильді </a:t>
            </a:r>
          </a:p>
          <a:p>
            <a:pPr algn="ctr">
              <a:defRPr/>
            </a:pPr>
            <a:r>
              <a:rPr lang="kk-KZ" sz="2000" b="1" dirty="0">
                <a:latin typeface="Garamond" pitchFamily="18" charset="0"/>
              </a:rPr>
              <a:t>тасмалдау</a:t>
            </a:r>
          </a:p>
          <a:p>
            <a:pPr algn="ctr">
              <a:defRPr/>
            </a:pPr>
            <a:endParaRPr lang="ru-RU" sz="2000" dirty="0">
              <a:latin typeface="Garamond" pitchFamily="18" charset="0"/>
            </a:endParaRPr>
          </a:p>
        </p:txBody>
      </p:sp>
      <p:sp>
        <p:nvSpPr>
          <p:cNvPr id="23561" name="Line 10"/>
          <p:cNvSpPr>
            <a:spLocks noChangeShapeType="1"/>
          </p:cNvSpPr>
          <p:nvPr/>
        </p:nvSpPr>
        <p:spPr bwMode="auto">
          <a:xfrm>
            <a:off x="2555875" y="981075"/>
            <a:ext cx="1588"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3562" name="Line 11"/>
          <p:cNvSpPr>
            <a:spLocks noChangeShapeType="1"/>
          </p:cNvSpPr>
          <p:nvPr/>
        </p:nvSpPr>
        <p:spPr bwMode="auto">
          <a:xfrm>
            <a:off x="3779838" y="1052513"/>
            <a:ext cx="144462"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56" name="Oval 12"/>
          <p:cNvSpPr>
            <a:spLocks noChangeArrowheads="1"/>
          </p:cNvSpPr>
          <p:nvPr/>
        </p:nvSpPr>
        <p:spPr bwMode="auto">
          <a:xfrm>
            <a:off x="3563938" y="1628775"/>
            <a:ext cx="1871662" cy="842963"/>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kk-KZ" b="1" dirty="0">
                <a:latin typeface="Garamond" pitchFamily="18" charset="0"/>
              </a:rPr>
              <a:t>Жеңілденген</a:t>
            </a:r>
          </a:p>
          <a:p>
            <a:pPr algn="ctr">
              <a:defRPr/>
            </a:pPr>
            <a:r>
              <a:rPr lang="ru-RU" b="1" dirty="0">
                <a:latin typeface="Garamond" pitchFamily="18" charset="0"/>
              </a:rPr>
              <a:t> диффузия</a:t>
            </a:r>
          </a:p>
        </p:txBody>
      </p:sp>
      <p:sp>
        <p:nvSpPr>
          <p:cNvPr id="23564" name="Line 13"/>
          <p:cNvSpPr>
            <a:spLocks noChangeShapeType="1"/>
          </p:cNvSpPr>
          <p:nvPr/>
        </p:nvSpPr>
        <p:spPr bwMode="auto">
          <a:xfrm>
            <a:off x="2411413" y="234950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58" name="Rectangle 14"/>
          <p:cNvSpPr>
            <a:spLocks noChangeArrowheads="1"/>
          </p:cNvSpPr>
          <p:nvPr/>
        </p:nvSpPr>
        <p:spPr bwMode="auto">
          <a:xfrm>
            <a:off x="2771775" y="2781300"/>
            <a:ext cx="3060700" cy="12239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kk-KZ" b="1" dirty="0">
                <a:latin typeface="Garamond" pitchFamily="18" charset="0"/>
              </a:rPr>
              <a:t>Тасмалдаушылар арқылы</a:t>
            </a:r>
          </a:p>
          <a:p>
            <a:pPr algn="ctr">
              <a:defRPr/>
            </a:pPr>
            <a:r>
              <a:rPr lang="ru-RU" b="1" dirty="0">
                <a:latin typeface="Garamond" pitchFamily="18" charset="0"/>
              </a:rPr>
              <a:t> (</a:t>
            </a:r>
            <a:r>
              <a:rPr lang="kk-KZ" b="1" dirty="0">
                <a:latin typeface="Garamond" pitchFamily="18" charset="0"/>
              </a:rPr>
              <a:t>қанттар</a:t>
            </a:r>
            <a:r>
              <a:rPr lang="ru-RU" b="1" dirty="0">
                <a:latin typeface="Garamond" pitchFamily="18" charset="0"/>
              </a:rPr>
              <a:t> Н+-</a:t>
            </a:r>
            <a:r>
              <a:rPr lang="kk-KZ" b="1" dirty="0">
                <a:latin typeface="Garamond" pitchFamily="18" charset="0"/>
              </a:rPr>
              <a:t>иондар </a:t>
            </a:r>
            <a:r>
              <a:rPr lang="ru-RU" b="1" dirty="0">
                <a:latin typeface="Garamond" pitchFamily="18" charset="0"/>
              </a:rPr>
              <a:t>мен </a:t>
            </a:r>
          </a:p>
          <a:p>
            <a:pPr algn="ctr">
              <a:defRPr/>
            </a:pPr>
            <a:r>
              <a:rPr lang="kk-KZ" b="1" dirty="0">
                <a:latin typeface="Garamond" pitchFamily="18" charset="0"/>
              </a:rPr>
              <a:t>симпортта каналдар арқылы</a:t>
            </a:r>
            <a:r>
              <a:rPr lang="ru-RU" b="1" dirty="0">
                <a:latin typeface="Garamond" pitchFamily="18" charset="0"/>
              </a:rPr>
              <a:t>)</a:t>
            </a:r>
          </a:p>
          <a:p>
            <a:pPr algn="ctr">
              <a:defRPr/>
            </a:pPr>
            <a:endParaRPr lang="ru-RU" sz="2000" b="1" dirty="0">
              <a:latin typeface="Garamond" pitchFamily="18" charset="0"/>
            </a:endParaRPr>
          </a:p>
        </p:txBody>
      </p:sp>
      <p:sp>
        <p:nvSpPr>
          <p:cNvPr id="23566" name="Line 15"/>
          <p:cNvSpPr>
            <a:spLocks noChangeShapeType="1"/>
          </p:cNvSpPr>
          <p:nvPr/>
        </p:nvSpPr>
        <p:spPr bwMode="auto">
          <a:xfrm>
            <a:off x="4140200" y="24923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3567" name="Line 16"/>
          <p:cNvSpPr>
            <a:spLocks noChangeShapeType="1"/>
          </p:cNvSpPr>
          <p:nvPr/>
        </p:nvSpPr>
        <p:spPr bwMode="auto">
          <a:xfrm>
            <a:off x="3851275" y="400526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61" name="Rectangle 17"/>
          <p:cNvSpPr>
            <a:spLocks noChangeArrowheads="1"/>
          </p:cNvSpPr>
          <p:nvPr/>
        </p:nvSpPr>
        <p:spPr bwMode="auto">
          <a:xfrm>
            <a:off x="1547813" y="4365625"/>
            <a:ext cx="2808287" cy="10080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kk-KZ" b="1" dirty="0">
                <a:latin typeface="Garamond" pitchFamily="18" charset="0"/>
              </a:rPr>
              <a:t>Негізгі  қозғаушы күш – </a:t>
            </a:r>
          </a:p>
          <a:p>
            <a:pPr algn="ctr">
              <a:defRPr/>
            </a:pPr>
            <a:r>
              <a:rPr lang="kk-KZ" b="1" dirty="0">
                <a:latin typeface="Garamond" pitchFamily="18" charset="0"/>
              </a:rPr>
              <a:t>Тасмалдаушылардың емес</a:t>
            </a:r>
          </a:p>
          <a:p>
            <a:pPr algn="ctr">
              <a:defRPr/>
            </a:pPr>
            <a:r>
              <a:rPr lang="kk-KZ" b="1" dirty="0">
                <a:latin typeface="Garamond" pitchFamily="18" charset="0"/>
              </a:rPr>
              <a:t>иондардың градиенті</a:t>
            </a:r>
          </a:p>
        </p:txBody>
      </p:sp>
      <p:sp>
        <p:nvSpPr>
          <p:cNvPr id="23569" name="Line 18"/>
          <p:cNvSpPr>
            <a:spLocks noChangeShapeType="1"/>
          </p:cNvSpPr>
          <p:nvPr/>
        </p:nvSpPr>
        <p:spPr bwMode="auto">
          <a:xfrm>
            <a:off x="7019925" y="98107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63" name="Oval 19"/>
          <p:cNvSpPr>
            <a:spLocks noChangeArrowheads="1"/>
          </p:cNvSpPr>
          <p:nvPr/>
        </p:nvSpPr>
        <p:spPr bwMode="auto">
          <a:xfrm>
            <a:off x="5651500" y="1557338"/>
            <a:ext cx="2592388" cy="91440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ru-RU" sz="2000" b="1" dirty="0">
                <a:solidFill>
                  <a:schemeClr val="tx1"/>
                </a:solidFill>
                <a:latin typeface="Garamond" pitchFamily="18" charset="0"/>
              </a:rPr>
              <a:t>Насос </a:t>
            </a:r>
            <a:r>
              <a:rPr lang="kk-KZ" sz="2000" b="1" dirty="0">
                <a:solidFill>
                  <a:schemeClr val="tx1"/>
                </a:solidFill>
                <a:latin typeface="Garamond" pitchFamily="18" charset="0"/>
              </a:rPr>
              <a:t>арқылы </a:t>
            </a:r>
          </a:p>
          <a:p>
            <a:pPr algn="ctr">
              <a:defRPr/>
            </a:pPr>
            <a:r>
              <a:rPr lang="kk-KZ" sz="2000" b="1" dirty="0">
                <a:solidFill>
                  <a:schemeClr val="tx1"/>
                </a:solidFill>
                <a:latin typeface="Garamond" pitchFamily="18" charset="0"/>
              </a:rPr>
              <a:t>тасмалдау</a:t>
            </a:r>
          </a:p>
        </p:txBody>
      </p:sp>
      <p:sp>
        <p:nvSpPr>
          <p:cNvPr id="23573" name="Line 20"/>
          <p:cNvSpPr>
            <a:spLocks noChangeShapeType="1"/>
          </p:cNvSpPr>
          <p:nvPr/>
        </p:nvSpPr>
        <p:spPr bwMode="auto">
          <a:xfrm>
            <a:off x="6948488" y="2636838"/>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65" name="Rectangle 21"/>
          <p:cNvSpPr>
            <a:spLocks noChangeArrowheads="1"/>
          </p:cNvSpPr>
          <p:nvPr/>
        </p:nvSpPr>
        <p:spPr bwMode="auto">
          <a:xfrm>
            <a:off x="6156325" y="2924175"/>
            <a:ext cx="2447925" cy="9366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ru-RU" dirty="0">
                <a:latin typeface="Garamond" pitchFamily="18" charset="0"/>
              </a:rPr>
              <a:t>К</a:t>
            </a:r>
            <a:r>
              <a:rPr lang="kk-KZ" baseline="30000" dirty="0">
                <a:latin typeface="Garamond" pitchFamily="18" charset="0"/>
              </a:rPr>
              <a:t>+</a:t>
            </a:r>
            <a:r>
              <a:rPr lang="kk-KZ" dirty="0">
                <a:latin typeface="Garamond" pitchFamily="18" charset="0"/>
              </a:rPr>
              <a:t>-АТФаза</a:t>
            </a:r>
          </a:p>
          <a:p>
            <a:pPr algn="ctr">
              <a:defRPr/>
            </a:pPr>
            <a:r>
              <a:rPr lang="ru-RU" dirty="0">
                <a:latin typeface="Garamond" pitchFamily="18" charset="0"/>
              </a:rPr>
              <a:t>К</a:t>
            </a:r>
            <a:r>
              <a:rPr lang="en-US" dirty="0">
                <a:latin typeface="Garamond" pitchFamily="18" charset="0"/>
              </a:rPr>
              <a:t>, Na -</a:t>
            </a:r>
            <a:r>
              <a:rPr lang="ru-RU" dirty="0">
                <a:latin typeface="Garamond" pitchFamily="18" charset="0"/>
              </a:rPr>
              <a:t>-</a:t>
            </a:r>
            <a:r>
              <a:rPr lang="kk-KZ" dirty="0">
                <a:latin typeface="Garamond" pitchFamily="18" charset="0"/>
              </a:rPr>
              <a:t>АТФаза</a:t>
            </a:r>
          </a:p>
        </p:txBody>
      </p:sp>
      <p:sp>
        <p:nvSpPr>
          <p:cNvPr id="23575" name="Line 22"/>
          <p:cNvSpPr>
            <a:spLocks noChangeShapeType="1"/>
          </p:cNvSpPr>
          <p:nvPr/>
        </p:nvSpPr>
        <p:spPr bwMode="auto">
          <a:xfrm>
            <a:off x="6300192" y="3861048"/>
            <a:ext cx="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67" name="Rectangle 23"/>
          <p:cNvSpPr>
            <a:spLocks noChangeArrowheads="1"/>
          </p:cNvSpPr>
          <p:nvPr/>
        </p:nvSpPr>
        <p:spPr bwMode="auto">
          <a:xfrm>
            <a:off x="4572000" y="4186238"/>
            <a:ext cx="2520950" cy="19065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ru-RU" b="1" dirty="0">
                <a:latin typeface="Garamond" pitchFamily="18" charset="0"/>
              </a:rPr>
              <a:t>Электро-</a:t>
            </a:r>
          </a:p>
          <a:p>
            <a:pPr algn="ctr">
              <a:defRPr/>
            </a:pPr>
            <a:r>
              <a:rPr lang="kk-KZ" b="1" dirty="0">
                <a:latin typeface="Garamond" pitchFamily="18" charset="0"/>
              </a:rPr>
              <a:t>нейтральды </a:t>
            </a:r>
          </a:p>
          <a:p>
            <a:pPr algn="ctr">
              <a:defRPr/>
            </a:pPr>
            <a:r>
              <a:rPr lang="ru-RU" b="1" dirty="0">
                <a:latin typeface="Garamond" pitchFamily="18" charset="0"/>
              </a:rPr>
              <a:t>(</a:t>
            </a:r>
            <a:r>
              <a:rPr lang="kk-KZ" b="1" dirty="0">
                <a:latin typeface="Garamond" pitchFamily="18" charset="0"/>
              </a:rPr>
              <a:t>бірдей қарыма қарсы </a:t>
            </a:r>
          </a:p>
          <a:p>
            <a:pPr algn="ctr">
              <a:defRPr/>
            </a:pPr>
            <a:r>
              <a:rPr lang="kk-KZ" b="1" dirty="0">
                <a:latin typeface="Garamond" pitchFamily="18" charset="0"/>
              </a:rPr>
              <a:t>зарядтары </a:t>
            </a:r>
            <a:r>
              <a:rPr lang="ru-RU" b="1" dirty="0">
                <a:latin typeface="Garamond" pitchFamily="18" charset="0"/>
              </a:rPr>
              <a:t>бар </a:t>
            </a:r>
          </a:p>
          <a:p>
            <a:pPr algn="ctr">
              <a:defRPr/>
            </a:pPr>
            <a:r>
              <a:rPr lang="kk-KZ" b="1" dirty="0">
                <a:latin typeface="Garamond" pitchFamily="18" charset="0"/>
              </a:rPr>
              <a:t>иондардың тасмалдануы </a:t>
            </a:r>
          </a:p>
          <a:p>
            <a:pPr algn="ctr">
              <a:defRPr/>
            </a:pPr>
            <a:r>
              <a:rPr lang="ru-RU" b="1" dirty="0">
                <a:latin typeface="Garamond" pitchFamily="18" charset="0"/>
              </a:rPr>
              <a:t>К</a:t>
            </a:r>
            <a:r>
              <a:rPr lang="ru-RU" b="1" baseline="30000" dirty="0">
                <a:latin typeface="Garamond" pitchFamily="18" charset="0"/>
              </a:rPr>
              <a:t>+</a:t>
            </a:r>
            <a:r>
              <a:rPr lang="ru-RU" b="1" dirty="0">
                <a:latin typeface="Garamond" pitchFamily="18" charset="0"/>
              </a:rPr>
              <a:t>- </a:t>
            </a:r>
            <a:r>
              <a:rPr lang="kk-KZ" b="1" dirty="0">
                <a:latin typeface="Garamond" pitchFamily="18" charset="0"/>
              </a:rPr>
              <a:t>Cl</a:t>
            </a:r>
            <a:r>
              <a:rPr lang="en-US" b="1" baseline="30000" dirty="0">
                <a:latin typeface="Garamond" pitchFamily="18" charset="0"/>
              </a:rPr>
              <a:t>-</a:t>
            </a:r>
            <a:r>
              <a:rPr lang="ru-RU" b="1" dirty="0">
                <a:latin typeface="Garamond" pitchFamily="18" charset="0"/>
              </a:rPr>
              <a:t>)</a:t>
            </a:r>
          </a:p>
          <a:p>
            <a:pPr algn="ctr">
              <a:defRPr/>
            </a:pPr>
            <a:endParaRPr lang="ru-RU" b="1" dirty="0">
              <a:latin typeface="Garamond" pitchFamily="18" charset="0"/>
            </a:endParaRPr>
          </a:p>
        </p:txBody>
      </p:sp>
      <p:sp>
        <p:nvSpPr>
          <p:cNvPr id="23577" name="Line 24"/>
          <p:cNvSpPr>
            <a:spLocks noChangeShapeType="1"/>
          </p:cNvSpPr>
          <p:nvPr/>
        </p:nvSpPr>
        <p:spPr bwMode="auto">
          <a:xfrm flipV="1">
            <a:off x="6227763" y="5661025"/>
            <a:ext cx="0" cy="144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7369" name="Rectangle 25"/>
          <p:cNvSpPr>
            <a:spLocks noChangeArrowheads="1"/>
          </p:cNvSpPr>
          <p:nvPr/>
        </p:nvSpPr>
        <p:spPr bwMode="auto">
          <a:xfrm>
            <a:off x="7092950" y="4005263"/>
            <a:ext cx="2051050" cy="22320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kk-KZ" b="1" dirty="0">
                <a:latin typeface="Garamond" pitchFamily="18" charset="0"/>
              </a:rPr>
              <a:t>Электрогендік</a:t>
            </a:r>
          </a:p>
          <a:p>
            <a:pPr algn="ctr">
              <a:defRPr/>
            </a:pPr>
            <a:r>
              <a:rPr lang="kk-KZ" b="1" dirty="0">
                <a:latin typeface="Garamond" pitchFamily="18" charset="0"/>
              </a:rPr>
              <a:t>(бір жаққа</a:t>
            </a:r>
          </a:p>
          <a:p>
            <a:pPr algn="ctr">
              <a:defRPr/>
            </a:pPr>
            <a:r>
              <a:rPr lang="kk-KZ" b="1" dirty="0">
                <a:latin typeface="Garamond" pitchFamily="18" charset="0"/>
              </a:rPr>
              <a:t> тасмалданады, </a:t>
            </a:r>
          </a:p>
          <a:p>
            <a:pPr algn="ctr">
              <a:defRPr/>
            </a:pPr>
            <a:r>
              <a:rPr lang="kk-KZ" b="1" dirty="0">
                <a:latin typeface="Garamond" pitchFamily="18" charset="0"/>
              </a:rPr>
              <a:t> мысалы </a:t>
            </a:r>
          </a:p>
          <a:p>
            <a:pPr algn="ctr">
              <a:defRPr/>
            </a:pPr>
            <a:r>
              <a:rPr lang="ru-RU" b="1" dirty="0">
                <a:latin typeface="Garamond" pitchFamily="18" charset="0"/>
              </a:rPr>
              <a:t>К-</a:t>
            </a:r>
            <a:r>
              <a:rPr lang="en-US" b="1" dirty="0">
                <a:latin typeface="Garamond" pitchFamily="18" charset="0"/>
              </a:rPr>
              <a:t>Na-</a:t>
            </a:r>
            <a:r>
              <a:rPr lang="ru-RU" b="1" dirty="0">
                <a:latin typeface="Garamond" pitchFamily="18" charset="0"/>
              </a:rPr>
              <a:t>насос </a:t>
            </a:r>
          </a:p>
          <a:p>
            <a:pPr algn="ctr">
              <a:defRPr/>
            </a:pPr>
            <a:r>
              <a:rPr lang="ru-RU" b="1" dirty="0">
                <a:latin typeface="Garamond" pitchFamily="18" charset="0"/>
              </a:rPr>
              <a:t>2К+-3</a:t>
            </a:r>
            <a:r>
              <a:rPr lang="en-US" b="1" dirty="0">
                <a:latin typeface="Garamond" pitchFamily="18" charset="0"/>
              </a:rPr>
              <a:t>Na</a:t>
            </a:r>
            <a:r>
              <a:rPr lang="ru-RU" b="1" baseline="30000" dirty="0">
                <a:latin typeface="Garamond" pitchFamily="18" charset="0"/>
              </a:rPr>
              <a:t>+</a:t>
            </a:r>
            <a:r>
              <a:rPr lang="ru-RU" b="1" dirty="0">
                <a:latin typeface="Garamond" pitchFamily="18" charset="0"/>
              </a:rPr>
              <a:t>)</a:t>
            </a:r>
          </a:p>
          <a:p>
            <a:pPr algn="ctr">
              <a:defRPr/>
            </a:pPr>
            <a:endParaRPr lang="ru-RU" dirty="0">
              <a:latin typeface="Garamond" pitchFamily="18" charset="0"/>
            </a:endParaRPr>
          </a:p>
        </p:txBody>
      </p:sp>
    </p:spTree>
    <p:extLst>
      <p:ext uri="{BB962C8B-B14F-4D97-AF65-F5344CB8AC3E}">
        <p14:creationId xmlns:p14="http://schemas.microsoft.com/office/powerpoint/2010/main" val="2334079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0485" name="Точечный рисунок" r:id="rId4" imgW="4175238" imgH="3421677" progId="PBrush">
                  <p:embed/>
                </p:oleObj>
              </mc:Choice>
              <mc:Fallback>
                <p:oleObj name="Точечный рисунок" r:id="rId4" imgW="4175238" imgH="3421677" progId="PBrush">
                  <p:embed/>
                  <p:pic>
                    <p:nvPicPr>
                      <p:cNvPr id="2457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24579" name="Рисунок 2" descr="membrana_plasmatica.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H:\общая биология\клетка\рисунки\органеллы\мембрана\gap-junc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H:\общая биология\клетка\рисунки\органеллы\мембрана\figure-03-21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H:\общая биология\клетка\рисунки\органеллы\мембрана\endosymbiosis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H:\общая биология\клетка\рисунки\органеллы\мембрана\biochemical_pathway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187450" y="277813"/>
            <a:ext cx="7534275" cy="5707062"/>
          </a:xfrm>
          <a:prstGeom prst="rect">
            <a:avLst/>
          </a:prstGeom>
        </p:spPr>
        <p:txBody>
          <a:bodyPr>
            <a:spAutoFit/>
          </a:bodyPr>
          <a:lstStyle/>
          <a:p>
            <a:pPr marL="342900" indent="-342900" algn="just">
              <a:lnSpc>
                <a:spcPct val="80000"/>
              </a:lnSpc>
              <a:buFont typeface="Arial" pitchFamily="34" charset="0"/>
              <a:buChar char="•"/>
              <a:defRPr/>
            </a:pPr>
            <a:r>
              <a:rPr lang="ru-RU" sz="2400" i="1" dirty="0">
                <a:solidFill>
                  <a:srgbClr val="FF0000"/>
                </a:solidFill>
                <a:latin typeface="+mj-lt"/>
              </a:rPr>
              <a:t>Насос</a:t>
            </a:r>
            <a:r>
              <a:rPr lang="ru-RU" sz="2400" dirty="0">
                <a:solidFill>
                  <a:srgbClr val="FF0000"/>
                </a:solidFill>
                <a:latin typeface="+mj-lt"/>
              </a:rPr>
              <a:t> – </a:t>
            </a:r>
            <a:r>
              <a:rPr lang="kk-KZ" sz="2400" dirty="0">
                <a:latin typeface="+mj-lt"/>
              </a:rPr>
              <a:t>ол  ерекші </a:t>
            </a:r>
            <a:r>
              <a:rPr lang="ru-RU" sz="2400" dirty="0">
                <a:latin typeface="+mj-lt"/>
              </a:rPr>
              <a:t>белок, </a:t>
            </a:r>
            <a:r>
              <a:rPr lang="kk-KZ" sz="2400" dirty="0">
                <a:latin typeface="+mj-lt"/>
              </a:rPr>
              <a:t>мембранаға батып тұратын</a:t>
            </a:r>
            <a:r>
              <a:rPr lang="ru-RU" sz="2400" dirty="0">
                <a:latin typeface="+mj-lt"/>
              </a:rPr>
              <a:t>. </a:t>
            </a:r>
            <a:endParaRPr lang="en-US" sz="2400" dirty="0">
              <a:latin typeface="+mj-lt"/>
            </a:endParaRPr>
          </a:p>
          <a:p>
            <a:pPr marL="342900" indent="-342900" algn="just">
              <a:lnSpc>
                <a:spcPct val="80000"/>
              </a:lnSpc>
              <a:buFont typeface="Arial" pitchFamily="34" charset="0"/>
              <a:buChar char="•"/>
              <a:defRPr/>
            </a:pPr>
            <a:r>
              <a:rPr lang="kk-KZ" sz="2400" dirty="0">
                <a:latin typeface="+mj-lt"/>
              </a:rPr>
              <a:t>Ішкі жағынан </a:t>
            </a:r>
            <a:r>
              <a:rPr lang="ru-RU" sz="2400" dirty="0">
                <a:latin typeface="+mj-lt"/>
              </a:rPr>
              <a:t>натрий мен АТФ </a:t>
            </a:r>
            <a:r>
              <a:rPr lang="kk-KZ" sz="2400" dirty="0">
                <a:latin typeface="+mj-lt"/>
              </a:rPr>
              <a:t>кіреді</a:t>
            </a:r>
            <a:r>
              <a:rPr lang="ru-RU" sz="2400" dirty="0">
                <a:latin typeface="+mj-lt"/>
              </a:rPr>
              <a:t>, </a:t>
            </a:r>
            <a:r>
              <a:rPr lang="kk-KZ" sz="2400" dirty="0">
                <a:latin typeface="+mj-lt"/>
              </a:rPr>
              <a:t>сыртқы жағынан </a:t>
            </a:r>
            <a:r>
              <a:rPr lang="ru-RU" sz="2400" dirty="0">
                <a:latin typeface="+mj-lt"/>
              </a:rPr>
              <a:t>- калий. </a:t>
            </a:r>
            <a:endParaRPr lang="en-US" sz="2400" dirty="0">
              <a:latin typeface="+mj-lt"/>
            </a:endParaRPr>
          </a:p>
          <a:p>
            <a:pPr marL="342900" indent="-342900" algn="just">
              <a:lnSpc>
                <a:spcPct val="80000"/>
              </a:lnSpc>
              <a:buFont typeface="Arial" pitchFamily="34" charset="0"/>
              <a:buChar char="•"/>
              <a:defRPr/>
            </a:pPr>
            <a:r>
              <a:rPr lang="ru-RU" sz="2400" dirty="0">
                <a:latin typeface="+mj-lt"/>
              </a:rPr>
              <a:t>Белок </a:t>
            </a:r>
            <a:r>
              <a:rPr lang="kk-KZ" sz="2400" dirty="0">
                <a:latin typeface="+mj-lt"/>
              </a:rPr>
              <a:t>конформациялық өзгергенде иондар тасмалданады</a:t>
            </a:r>
            <a:r>
              <a:rPr lang="ru-RU" sz="2400" dirty="0">
                <a:latin typeface="+mj-lt"/>
              </a:rPr>
              <a:t>. Белок  </a:t>
            </a:r>
            <a:r>
              <a:rPr lang="kk-KZ" sz="2400" dirty="0">
                <a:latin typeface="+mj-lt"/>
              </a:rPr>
              <a:t>АТФаза ретінде де жұмыс істейді</a:t>
            </a:r>
            <a:r>
              <a:rPr lang="ru-RU" sz="2400" dirty="0">
                <a:latin typeface="+mj-lt"/>
              </a:rPr>
              <a:t>. </a:t>
            </a:r>
            <a:r>
              <a:rPr lang="kk-KZ" sz="2400" dirty="0">
                <a:latin typeface="+mj-lt"/>
              </a:rPr>
              <a:t>Шыққан энергияны тасмалдауға пайдаланаді</a:t>
            </a:r>
            <a:r>
              <a:rPr lang="ru-RU" sz="2400" dirty="0">
                <a:latin typeface="+mj-lt"/>
              </a:rPr>
              <a:t>.</a:t>
            </a:r>
            <a:endParaRPr lang="en-US" sz="2400" dirty="0">
              <a:latin typeface="+mj-lt"/>
            </a:endParaRPr>
          </a:p>
          <a:p>
            <a:pPr marL="342900" indent="-342900" algn="just">
              <a:lnSpc>
                <a:spcPct val="80000"/>
              </a:lnSpc>
              <a:buFont typeface="Arial" pitchFamily="34" charset="0"/>
              <a:buChar char="•"/>
              <a:defRPr/>
            </a:pPr>
            <a:r>
              <a:rPr lang="ru-RU" sz="2400" dirty="0">
                <a:latin typeface="+mj-lt"/>
              </a:rPr>
              <a:t> Оны </a:t>
            </a:r>
            <a:r>
              <a:rPr lang="kk-KZ" sz="2400" i="1" dirty="0">
                <a:solidFill>
                  <a:srgbClr val="FF0000"/>
                </a:solidFill>
                <a:latin typeface="+mj-lt"/>
              </a:rPr>
              <a:t>бірінші ретті тасмалдан</a:t>
            </a:r>
            <a:r>
              <a:rPr lang="ru-RU" sz="2400" i="1" dirty="0">
                <a:solidFill>
                  <a:srgbClr val="FF0000"/>
                </a:solidFill>
                <a:latin typeface="+mj-lt"/>
              </a:rPr>
              <a:t>у</a:t>
            </a:r>
            <a:r>
              <a:rPr lang="ru-RU" sz="2400" dirty="0">
                <a:solidFill>
                  <a:srgbClr val="FF0000"/>
                </a:solidFill>
                <a:latin typeface="+mj-lt"/>
              </a:rPr>
              <a:t> </a:t>
            </a:r>
            <a:r>
              <a:rPr lang="kk-KZ" sz="2400" dirty="0">
                <a:latin typeface="+mj-lt"/>
              </a:rPr>
              <a:t>деп айтады</a:t>
            </a:r>
            <a:r>
              <a:rPr lang="ru-RU" sz="2400" dirty="0">
                <a:latin typeface="+mj-lt"/>
              </a:rPr>
              <a:t>.</a:t>
            </a:r>
            <a:endParaRPr lang="en-US" sz="2400" dirty="0">
              <a:latin typeface="+mj-lt"/>
            </a:endParaRPr>
          </a:p>
          <a:p>
            <a:pPr marL="342900" indent="-342900" algn="just">
              <a:lnSpc>
                <a:spcPct val="80000"/>
              </a:lnSpc>
              <a:buFont typeface="Arial" pitchFamily="34" charset="0"/>
              <a:buChar char="•"/>
              <a:defRPr/>
            </a:pPr>
            <a:endParaRPr lang="ru-RU" sz="2400" dirty="0">
              <a:latin typeface="+mj-lt"/>
            </a:endParaRPr>
          </a:p>
          <a:p>
            <a:pPr marL="342900" indent="-342900" algn="just">
              <a:lnSpc>
                <a:spcPct val="80000"/>
              </a:lnSpc>
              <a:buFont typeface="Arial" pitchFamily="34" charset="0"/>
              <a:buChar char="•"/>
              <a:defRPr/>
            </a:pPr>
            <a:r>
              <a:rPr lang="ru-RU" sz="2400" dirty="0">
                <a:latin typeface="+mj-lt"/>
              </a:rPr>
              <a:t>2 </a:t>
            </a:r>
            <a:r>
              <a:rPr lang="kk-KZ" sz="2400" dirty="0">
                <a:latin typeface="+mj-lt"/>
              </a:rPr>
              <a:t>калий ионның орынына  3 натрий ионы шығады. Соның себебінде клетканың іші  теріс зарадталады. Мембрананың екі жағында потенциалдың айырымы пайда болады.</a:t>
            </a:r>
          </a:p>
          <a:p>
            <a:pPr marL="342900" indent="-342900" algn="just">
              <a:lnSpc>
                <a:spcPct val="80000"/>
              </a:lnSpc>
              <a:buFont typeface="Arial" pitchFamily="34" charset="0"/>
              <a:buChar char="•"/>
              <a:defRPr/>
            </a:pPr>
            <a:r>
              <a:rPr lang="kk-KZ" sz="2400" dirty="0">
                <a:latin typeface="+mj-lt"/>
              </a:rPr>
              <a:t>Шыққан натрий клеткаға қайтадан диффузияланады, бірақ өте баяу</a:t>
            </a:r>
            <a:r>
              <a:rPr lang="ru-RU" sz="2400" dirty="0">
                <a:latin typeface="+mj-lt"/>
              </a:rPr>
              <a:t>.</a:t>
            </a:r>
          </a:p>
          <a:p>
            <a:pPr marL="342900" indent="-342900" algn="just">
              <a:lnSpc>
                <a:spcPct val="80000"/>
              </a:lnSpc>
              <a:buFont typeface="Arial" pitchFamily="34" charset="0"/>
              <a:buChar char="•"/>
              <a:defRPr/>
            </a:pPr>
            <a:endParaRPr lang="ru-RU" sz="2400" i="1" dirty="0">
              <a:latin typeface="+mj-lt"/>
            </a:endParaRPr>
          </a:p>
          <a:p>
            <a:pPr marL="342900" indent="-342900" algn="just">
              <a:lnSpc>
                <a:spcPct val="80000"/>
              </a:lnSpc>
              <a:buFont typeface="Arial" pitchFamily="34" charset="0"/>
              <a:buChar char="•"/>
              <a:defRPr/>
            </a:pPr>
            <a:r>
              <a:rPr lang="ru-RU" sz="2400" i="1" dirty="0">
                <a:latin typeface="+mj-lt"/>
              </a:rPr>
              <a:t>   </a:t>
            </a:r>
            <a:r>
              <a:rPr lang="kk-KZ" sz="2400" i="1" dirty="0">
                <a:solidFill>
                  <a:srgbClr val="FF0000"/>
                </a:solidFill>
                <a:latin typeface="+mj-lt"/>
              </a:rPr>
              <a:t>Екінші ретті активті тасмалдану</a:t>
            </a:r>
            <a:r>
              <a:rPr lang="kk-KZ" sz="2400" dirty="0">
                <a:solidFill>
                  <a:srgbClr val="FF0000"/>
                </a:solidFill>
                <a:latin typeface="+mj-lt"/>
              </a:rPr>
              <a:t>. </a:t>
            </a:r>
            <a:r>
              <a:rPr lang="kk-KZ" sz="2400" dirty="0">
                <a:latin typeface="+mj-lt"/>
              </a:rPr>
              <a:t>Онда тасмалдағыштар болып белгілі белоктар келеді, ал АТФтің энергиясы олардың мембрана арқылы тасмалдануына пайдаланады</a:t>
            </a:r>
            <a:r>
              <a:rPr lang="ru-RU" sz="2400" dirty="0">
                <a:latin typeface="+mj-lt"/>
              </a:rPr>
              <a:t>. </a:t>
            </a:r>
            <a:endParaRPr lang="ru-RU" sz="2400" i="1" dirty="0">
              <a:latin typeface="+mj-lt"/>
            </a:endParaRPr>
          </a:p>
        </p:txBody>
      </p:sp>
    </p:spTree>
    <p:extLst>
      <p:ext uri="{BB962C8B-B14F-4D97-AF65-F5344CB8AC3E}">
        <p14:creationId xmlns:p14="http://schemas.microsoft.com/office/powerpoint/2010/main" val="390482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1509" name="Точечный рисунок" r:id="rId3" imgW="4175238" imgH="3421677" progId="PBrush">
                  <p:embed/>
                </p:oleObj>
              </mc:Choice>
              <mc:Fallback>
                <p:oleObj name="Точечный рисунок" r:id="rId3" imgW="4175238" imgH="3421677" progId="PBrush">
                  <p:embed/>
                  <p:pic>
                    <p:nvPicPr>
                      <p:cNvPr id="266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26627"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Управляющая кнопка: фильм 13">
            <a:hlinkClick r:id="rId10" action="ppaction://hlinkfile" highlightClick="1"/>
          </p:cNvPr>
          <p:cNvSpPr/>
          <p:nvPr/>
        </p:nvSpPr>
        <p:spPr bwMode="auto">
          <a:xfrm>
            <a:off x="571500" y="5072063"/>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sp>
        <p:nvSpPr>
          <p:cNvPr id="2" name="Прямоугольник 1"/>
          <p:cNvSpPr/>
          <p:nvPr/>
        </p:nvSpPr>
        <p:spPr>
          <a:xfrm>
            <a:off x="1468437" y="404664"/>
            <a:ext cx="6975425" cy="594008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defRPr/>
            </a:pPr>
            <a:r>
              <a:rPr lang="kk-KZ" sz="2000" dirty="0" smtClean="0">
                <a:latin typeface="+mj-lt"/>
              </a:rPr>
              <a:t>Заттың </a:t>
            </a:r>
            <a:r>
              <a:rPr lang="kk-KZ" sz="2000" dirty="0">
                <a:latin typeface="+mj-lt"/>
              </a:rPr>
              <a:t>тасымалдануы және  энергия беретін реакция бірге қосарланып жүреді. Көбінесе энергия беретін реакция ретінде АТФ гидролизі болады. </a:t>
            </a:r>
            <a:endParaRPr lang="kk-KZ" sz="2000" dirty="0" smtClean="0">
              <a:latin typeface="+mj-lt"/>
            </a:endParaRPr>
          </a:p>
          <a:p>
            <a:pPr algn="just">
              <a:defRPr/>
            </a:pPr>
            <a:endParaRPr lang="kk-KZ" sz="2000" dirty="0" smtClean="0">
              <a:latin typeface="+mj-lt"/>
            </a:endParaRPr>
          </a:p>
          <a:p>
            <a:pPr algn="just">
              <a:defRPr/>
            </a:pPr>
            <a:r>
              <a:rPr lang="kk-KZ" sz="2000" dirty="0" smtClean="0">
                <a:latin typeface="+mj-lt"/>
              </a:rPr>
              <a:t>АТФ </a:t>
            </a:r>
            <a:r>
              <a:rPr lang="kk-KZ" sz="2000" dirty="0">
                <a:latin typeface="+mj-lt"/>
              </a:rPr>
              <a:t>гидролизі нәтижесінде шыққан энергия пайдаланып  мембрана арқылы заттардың тасымалдануы </a:t>
            </a:r>
            <a:r>
              <a:rPr lang="kk-KZ" sz="2000" b="1" dirty="0">
                <a:latin typeface="+mj-lt"/>
              </a:rPr>
              <a:t>біріншілік активті транспорт </a:t>
            </a:r>
            <a:r>
              <a:rPr lang="kk-KZ" sz="2000" dirty="0">
                <a:latin typeface="+mj-lt"/>
              </a:rPr>
              <a:t>(первичный активный транспорт) </a:t>
            </a:r>
            <a:r>
              <a:rPr lang="kk-KZ" sz="2000" b="1" dirty="0">
                <a:latin typeface="+mj-lt"/>
              </a:rPr>
              <a:t>деп аталады.</a:t>
            </a:r>
            <a:endParaRPr lang="ru-RU" sz="2000" dirty="0">
              <a:latin typeface="+mj-lt"/>
            </a:endParaRPr>
          </a:p>
          <a:p>
            <a:pPr algn="just">
              <a:defRPr/>
            </a:pPr>
            <a:r>
              <a:rPr lang="kk-KZ" sz="2000" dirty="0">
                <a:latin typeface="+mj-lt"/>
              </a:rPr>
              <a:t>а) Заттың тасымалдануын жүзеге асыратын транслоказа АТФ-азалық активтілігіне ие болады. Осындай  механизм арқылы саркопазмалық ретикулумының цистерналарына Са</a:t>
            </a:r>
            <a:r>
              <a:rPr lang="kk-KZ" sz="2000" baseline="30000" dirty="0">
                <a:latin typeface="+mj-lt"/>
              </a:rPr>
              <a:t>2+</a:t>
            </a:r>
            <a:r>
              <a:rPr lang="kk-KZ" sz="2000" dirty="0">
                <a:latin typeface="+mj-lt"/>
              </a:rPr>
              <a:t>-иондарын тасымалдайтын Са</a:t>
            </a:r>
            <a:r>
              <a:rPr lang="kk-KZ" sz="2000" baseline="30000" dirty="0">
                <a:latin typeface="+mj-lt"/>
              </a:rPr>
              <a:t>2+</a:t>
            </a:r>
            <a:r>
              <a:rPr lang="kk-KZ" sz="2000" dirty="0">
                <a:latin typeface="+mj-lt"/>
              </a:rPr>
              <a:t>-насостары қызмет атқарады, Nа</a:t>
            </a:r>
            <a:r>
              <a:rPr lang="kk-KZ" sz="2000" baseline="30000" dirty="0">
                <a:latin typeface="+mj-lt"/>
              </a:rPr>
              <a:t>+</a:t>
            </a:r>
            <a:r>
              <a:rPr lang="kk-KZ" sz="2000" dirty="0">
                <a:latin typeface="+mj-lt"/>
              </a:rPr>
              <a:t>,К</a:t>
            </a:r>
            <a:r>
              <a:rPr lang="kk-KZ" sz="2000" baseline="30000" dirty="0">
                <a:latin typeface="+mj-lt"/>
              </a:rPr>
              <a:t>+</a:t>
            </a:r>
            <a:r>
              <a:rPr lang="kk-KZ" sz="2000" dirty="0">
                <a:latin typeface="+mj-lt"/>
              </a:rPr>
              <a:t>-АТФ-аза   Nа</a:t>
            </a:r>
            <a:r>
              <a:rPr lang="kk-KZ" sz="2000" baseline="30000" dirty="0">
                <a:latin typeface="+mj-lt"/>
              </a:rPr>
              <a:t>+</a:t>
            </a:r>
            <a:r>
              <a:rPr lang="kk-KZ" sz="2000" dirty="0">
                <a:latin typeface="+mj-lt"/>
              </a:rPr>
              <a:t>-, К</a:t>
            </a:r>
            <a:r>
              <a:rPr lang="kk-KZ" sz="2000" baseline="30000" dirty="0">
                <a:latin typeface="+mj-lt"/>
              </a:rPr>
              <a:t>+</a:t>
            </a:r>
            <a:r>
              <a:rPr lang="kk-KZ" sz="2000" dirty="0">
                <a:latin typeface="+mj-lt"/>
              </a:rPr>
              <a:t>-иондарының плазмалық мембрана арқылы  АТФ-тәуелді тасымалдануын іске асыртады</a:t>
            </a:r>
            <a:r>
              <a:rPr lang="kk-KZ" sz="2000" dirty="0" smtClean="0">
                <a:latin typeface="+mj-lt"/>
              </a:rPr>
              <a:t>.</a:t>
            </a:r>
          </a:p>
          <a:p>
            <a:pPr algn="just">
              <a:defRPr/>
            </a:pPr>
            <a:r>
              <a:rPr lang="ru-RU" sz="2000" dirty="0">
                <a:latin typeface="+mj-lt"/>
              </a:rPr>
              <a:t>б) </a:t>
            </a:r>
            <a:r>
              <a:rPr lang="ru-RU" sz="2000" dirty="0" err="1">
                <a:latin typeface="+mj-lt"/>
              </a:rPr>
              <a:t>Заттың</a:t>
            </a:r>
            <a:r>
              <a:rPr lang="ru-RU" sz="2000" dirty="0">
                <a:latin typeface="+mj-lt"/>
              </a:rPr>
              <a:t> транспорты АТФ </a:t>
            </a:r>
            <a:r>
              <a:rPr lang="ru-RU" sz="2000" dirty="0" err="1">
                <a:latin typeface="+mj-lt"/>
              </a:rPr>
              <a:t>гидролизін</a:t>
            </a:r>
            <a:r>
              <a:rPr lang="ru-RU" sz="2000" dirty="0">
                <a:latin typeface="+mj-lt"/>
              </a:rPr>
              <a:t> </a:t>
            </a:r>
            <a:r>
              <a:rPr lang="ru-RU" sz="2000" dirty="0" err="1">
                <a:latin typeface="+mj-lt"/>
              </a:rPr>
              <a:t>жүзеге</a:t>
            </a:r>
            <a:r>
              <a:rPr lang="ru-RU" sz="2000" dirty="0">
                <a:latin typeface="+mj-lt"/>
              </a:rPr>
              <a:t> </a:t>
            </a:r>
            <a:r>
              <a:rPr lang="ru-RU" sz="2000" dirty="0" err="1">
                <a:latin typeface="+mj-lt"/>
              </a:rPr>
              <a:t>асыртатын</a:t>
            </a:r>
            <a:r>
              <a:rPr lang="ru-RU" sz="2000" dirty="0">
                <a:latin typeface="+mj-lt"/>
              </a:rPr>
              <a:t> </a:t>
            </a:r>
            <a:r>
              <a:rPr lang="ru-RU" sz="2000" dirty="0" err="1">
                <a:latin typeface="+mj-lt"/>
              </a:rPr>
              <a:t>реакциялардың</a:t>
            </a:r>
            <a:r>
              <a:rPr lang="ru-RU" sz="2000" dirty="0">
                <a:latin typeface="+mj-lt"/>
              </a:rPr>
              <a:t> </a:t>
            </a:r>
            <a:r>
              <a:rPr lang="ru-RU" sz="2000" dirty="0" err="1">
                <a:latin typeface="+mj-lt"/>
              </a:rPr>
              <a:t>күрделі</a:t>
            </a:r>
            <a:r>
              <a:rPr lang="ru-RU" sz="2000" dirty="0">
                <a:latin typeface="+mj-lt"/>
              </a:rPr>
              <a:t> </a:t>
            </a:r>
            <a:r>
              <a:rPr lang="ru-RU" sz="2000" dirty="0" err="1">
                <a:latin typeface="+mj-lt"/>
              </a:rPr>
              <a:t>жиынтығымен</a:t>
            </a:r>
            <a:r>
              <a:rPr lang="ru-RU" sz="2000" dirty="0">
                <a:latin typeface="+mj-lt"/>
              </a:rPr>
              <a:t> </a:t>
            </a:r>
            <a:r>
              <a:rPr lang="ru-RU" sz="2000" dirty="0" err="1">
                <a:latin typeface="+mj-lt"/>
              </a:rPr>
              <a:t>байланысқан</a:t>
            </a:r>
            <a:r>
              <a:rPr lang="ru-RU" sz="2000" dirty="0">
                <a:latin typeface="+mj-lt"/>
              </a:rPr>
              <a:t>. </a:t>
            </a:r>
            <a:r>
              <a:rPr lang="ru-RU" sz="2000" dirty="0" err="1">
                <a:latin typeface="+mj-lt"/>
              </a:rPr>
              <a:t>Мысалы</a:t>
            </a:r>
            <a:r>
              <a:rPr lang="ru-RU" sz="2000" dirty="0">
                <a:latin typeface="+mj-lt"/>
              </a:rPr>
              <a:t> </a:t>
            </a:r>
            <a:r>
              <a:rPr lang="ru-RU" sz="2000" dirty="0" err="1">
                <a:latin typeface="+mj-lt"/>
              </a:rPr>
              <a:t>ретінде</a:t>
            </a:r>
            <a:r>
              <a:rPr lang="ru-RU" sz="2000" dirty="0">
                <a:latin typeface="+mj-lt"/>
              </a:rPr>
              <a:t> </a:t>
            </a:r>
            <a:r>
              <a:rPr lang="ru-RU" sz="2000" dirty="0" err="1">
                <a:latin typeface="+mj-lt"/>
              </a:rPr>
              <a:t>аминқышқылдардың</a:t>
            </a:r>
            <a:r>
              <a:rPr lang="ru-RU" sz="2000" dirty="0">
                <a:latin typeface="+mj-lt"/>
              </a:rPr>
              <a:t> мембрана </a:t>
            </a:r>
            <a:r>
              <a:rPr lang="ru-RU" sz="2000" dirty="0" err="1">
                <a:latin typeface="+mj-lt"/>
              </a:rPr>
              <a:t>арқылы</a:t>
            </a:r>
            <a:r>
              <a:rPr lang="ru-RU" sz="2000" dirty="0">
                <a:latin typeface="+mj-lt"/>
              </a:rPr>
              <a:t> </a:t>
            </a:r>
            <a:r>
              <a:rPr lang="ru-RU" sz="2000" dirty="0" err="1">
                <a:latin typeface="+mj-lt"/>
              </a:rPr>
              <a:t>тасымалдануы</a:t>
            </a:r>
            <a:r>
              <a:rPr lang="ru-RU" sz="2000" dirty="0">
                <a:latin typeface="+mj-lt"/>
              </a:rPr>
              <a:t>.</a:t>
            </a:r>
          </a:p>
          <a:p>
            <a:pPr algn="just">
              <a:defRPr/>
            </a:pPr>
            <a:endParaRPr lang="ru-RU" sz="2000" dirty="0">
              <a:latin typeface="+mj-lt"/>
            </a:endParaRPr>
          </a:p>
        </p:txBody>
      </p:sp>
    </p:spTree>
    <p:extLst>
      <p:ext uri="{BB962C8B-B14F-4D97-AF65-F5344CB8AC3E}">
        <p14:creationId xmlns:p14="http://schemas.microsoft.com/office/powerpoint/2010/main" val="3079548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3557" name="Точечный рисунок" r:id="rId3" imgW="4175238" imgH="3421677" progId="PBrush">
                  <p:embed/>
                </p:oleObj>
              </mc:Choice>
              <mc:Fallback>
                <p:oleObj name="Точечный рисунок" r:id="rId3" imgW="4175238" imgH="3421677" progId="PBrush">
                  <p:embed/>
                  <p:pic>
                    <p:nvPicPr>
                      <p:cNvPr id="3174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1747"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Прямоугольник 8"/>
          <p:cNvSpPr>
            <a:spLocks noChangeArrowheads="1"/>
          </p:cNvSpPr>
          <p:nvPr/>
        </p:nvSpPr>
        <p:spPr bwMode="auto">
          <a:xfrm>
            <a:off x="1111250" y="450850"/>
            <a:ext cx="76438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kk-KZ" sz="2400" dirty="0" smtClean="0">
                <a:latin typeface="+mj-lt"/>
              </a:rPr>
              <a:t>Активті </a:t>
            </a:r>
            <a:r>
              <a:rPr lang="kk-KZ" sz="2400" dirty="0">
                <a:latin typeface="+mj-lt"/>
              </a:rPr>
              <a:t>транспорты энергиямен қамсыздандыру үшін екінші механизмі. Бұл механизмде екі зат қосарланып мембрана арқылы тасымалданады. Бір заттың, мысалы Х, концентрация градиенті бойы  </a:t>
            </a:r>
            <a:r>
              <a:rPr lang="kk-KZ" sz="2400" dirty="0" smtClean="0">
                <a:latin typeface="+mj-lt"/>
              </a:rPr>
              <a:t>пассивті </a:t>
            </a:r>
            <a:r>
              <a:rPr lang="kk-KZ" sz="2400" dirty="0">
                <a:latin typeface="+mj-lt"/>
              </a:rPr>
              <a:t>транспортты жүреді, екінші зат қосарланып  концентрация градиентіне қарсы тасымалданады, яғни активті транспорты іске асады.  Бұл транспорты </a:t>
            </a:r>
            <a:r>
              <a:rPr lang="kk-KZ" sz="2400" b="1" i="1" dirty="0">
                <a:latin typeface="+mj-lt"/>
              </a:rPr>
              <a:t>екіншілік активті транспорт</a:t>
            </a:r>
            <a:r>
              <a:rPr lang="kk-KZ" sz="2400" dirty="0">
                <a:latin typeface="+mj-lt"/>
              </a:rPr>
              <a:t> </a:t>
            </a:r>
            <a:r>
              <a:rPr lang="kk-KZ" sz="2400" dirty="0" smtClean="0">
                <a:latin typeface="+mj-lt"/>
              </a:rPr>
              <a:t>(вторично-активный </a:t>
            </a:r>
            <a:r>
              <a:rPr lang="kk-KZ" sz="2400" dirty="0">
                <a:latin typeface="+mj-lt"/>
              </a:rPr>
              <a:t>транспорт) деп атайды.</a:t>
            </a:r>
          </a:p>
          <a:p>
            <a:pPr algn="just">
              <a:defRPr/>
            </a:pPr>
            <a:r>
              <a:rPr lang="kk-KZ" sz="2400" dirty="0">
                <a:latin typeface="+mj-lt"/>
              </a:rPr>
              <a:t>Транспортың бұл түрінің екі  варианты болады: </a:t>
            </a:r>
          </a:p>
          <a:p>
            <a:pPr marL="342900" indent="-342900" algn="just">
              <a:buFont typeface="+mj-lt"/>
              <a:buAutoNum type="arabicPeriod"/>
              <a:defRPr/>
            </a:pPr>
            <a:r>
              <a:rPr lang="kk-KZ" sz="2400" b="1" i="1" dirty="0">
                <a:latin typeface="+mj-lt"/>
              </a:rPr>
              <a:t>активті симпорт</a:t>
            </a:r>
          </a:p>
          <a:p>
            <a:pPr marL="342900" indent="-342900" algn="just">
              <a:buFont typeface="+mj-lt"/>
              <a:buAutoNum type="arabicPeriod"/>
              <a:defRPr/>
            </a:pPr>
            <a:r>
              <a:rPr lang="kk-KZ" sz="2400" b="1" i="1" dirty="0">
                <a:latin typeface="+mj-lt"/>
              </a:rPr>
              <a:t>активті антипорт</a:t>
            </a:r>
            <a:r>
              <a:rPr lang="kk-KZ" sz="2400" dirty="0">
                <a:latin typeface="+mj-lt"/>
              </a:rPr>
              <a:t>.</a:t>
            </a:r>
            <a:endParaRPr lang="ru-RU" sz="2400" dirty="0">
              <a:latin typeface="+mj-lt"/>
            </a:endParaRPr>
          </a:p>
        </p:txBody>
      </p:sp>
      <p:sp>
        <p:nvSpPr>
          <p:cNvPr id="14" name="Управляющая кнопка: фильм 13">
            <a:hlinkClick r:id="rId10" action="ppaction://hlinkfile" highlightClick="1"/>
          </p:cNvPr>
          <p:cNvSpPr/>
          <p:nvPr/>
        </p:nvSpPr>
        <p:spPr bwMode="auto">
          <a:xfrm>
            <a:off x="571500" y="5072063"/>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spTree>
    <p:extLst>
      <p:ext uri="{BB962C8B-B14F-4D97-AF65-F5344CB8AC3E}">
        <p14:creationId xmlns:p14="http://schemas.microsoft.com/office/powerpoint/2010/main" val="67425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4581" name="Точечный рисунок" r:id="rId3" imgW="4175238" imgH="3421677" progId="PBrush">
                  <p:embed/>
                </p:oleObj>
              </mc:Choice>
              <mc:Fallback>
                <p:oleObj name="Точечный рисунок" r:id="rId3" imgW="4175238" imgH="3421677" progId="PBrush">
                  <p:embed/>
                  <p:pic>
                    <p:nvPicPr>
                      <p:cNvPr id="3277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2771"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Управляющая кнопка: фильм 13">
            <a:hlinkClick r:id="rId10" action="ppaction://hlinkfile" highlightClick="1"/>
          </p:cNvPr>
          <p:cNvSpPr/>
          <p:nvPr/>
        </p:nvSpPr>
        <p:spPr bwMode="auto">
          <a:xfrm>
            <a:off x="571500" y="5072063"/>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sp>
        <p:nvSpPr>
          <p:cNvPr id="2" name="Прямоугольник 1"/>
          <p:cNvSpPr/>
          <p:nvPr/>
        </p:nvSpPr>
        <p:spPr>
          <a:xfrm>
            <a:off x="1258888" y="215900"/>
            <a:ext cx="7705725" cy="6248400"/>
          </a:xfrm>
          <a:prstGeom prst="rect">
            <a:avLst/>
          </a:prstGeom>
        </p:spPr>
        <p:txBody>
          <a:bodyPr>
            <a:spAutoFit/>
          </a:bodyPr>
          <a:lstStyle/>
          <a:p>
            <a:pPr algn="just">
              <a:defRPr/>
            </a:pPr>
            <a:r>
              <a:rPr lang="kk-KZ" sz="2000" b="1" i="1" dirty="0">
                <a:latin typeface="+mj-lt"/>
              </a:rPr>
              <a:t>Активті симпорт</a:t>
            </a:r>
            <a:r>
              <a:rPr lang="kk-KZ" sz="2000" i="1" dirty="0">
                <a:latin typeface="+mj-lt"/>
              </a:rPr>
              <a:t> – екі зат транслоказа қатысумен мембрананың бір  жағына тасымалданады. Мысалы ретінде,  симпорт жолымен глюкоза ішек және бүйрек клеткаларының ішіне  Na</a:t>
            </a:r>
            <a:r>
              <a:rPr lang="kk-KZ" sz="2000" i="1" baseline="30000" dirty="0">
                <a:latin typeface="+mj-lt"/>
              </a:rPr>
              <a:t>+</a:t>
            </a:r>
            <a:r>
              <a:rPr lang="kk-KZ" sz="2000" i="1" dirty="0">
                <a:latin typeface="+mj-lt"/>
              </a:rPr>
              <a:t>-иондарымен бірге тасымалданады. Бір белок-тасымалдауші  глюкоза мен Na</a:t>
            </a:r>
            <a:r>
              <a:rPr lang="kk-KZ" sz="2000" i="1" baseline="30000" dirty="0">
                <a:latin typeface="+mj-lt"/>
              </a:rPr>
              <a:t>+</a:t>
            </a:r>
            <a:r>
              <a:rPr lang="kk-KZ" sz="2000" i="1" dirty="0">
                <a:latin typeface="+mj-lt"/>
              </a:rPr>
              <a:t>-иондарын байланыстырады да мембрана арқылы тасымалдайды. Na</a:t>
            </a:r>
            <a:r>
              <a:rPr lang="kk-KZ" sz="2000" i="1" baseline="30000" dirty="0">
                <a:latin typeface="+mj-lt"/>
              </a:rPr>
              <a:t>+</a:t>
            </a:r>
            <a:r>
              <a:rPr lang="kk-KZ" sz="2000" i="1" dirty="0">
                <a:latin typeface="+mj-lt"/>
              </a:rPr>
              <a:t>-иондары өзінің электрохимиялық градиенті бойы тасымалданады, да өзімен бірге клетканың ішіне глюкозаны тартып енгізеді. Глюкоза транспортын жылдамдығы  Na</a:t>
            </a:r>
            <a:r>
              <a:rPr lang="kk-KZ" sz="2000" i="1" baseline="30000" dirty="0">
                <a:latin typeface="+mj-lt"/>
              </a:rPr>
              <a:t>+</a:t>
            </a:r>
            <a:r>
              <a:rPr lang="kk-KZ" sz="2000" i="1" dirty="0">
                <a:latin typeface="+mj-lt"/>
              </a:rPr>
              <a:t>-иондардың  концентрациясының айырмашылығына тәуелді. Клетка сыртқы жағында Na</a:t>
            </a:r>
            <a:r>
              <a:rPr lang="kk-KZ" sz="2000" i="1" baseline="30000" dirty="0">
                <a:latin typeface="+mj-lt"/>
              </a:rPr>
              <a:t>+</a:t>
            </a:r>
            <a:r>
              <a:rPr lang="kk-KZ" sz="2000" i="1" dirty="0">
                <a:latin typeface="+mj-lt"/>
              </a:rPr>
              <a:t>-иондардың концентрациясы төмендесе глюкозаның тасымалдануы тоқталады. Клетканың ішіне глюкозамен бірге кірген Na</a:t>
            </a:r>
            <a:r>
              <a:rPr lang="kk-KZ" sz="2000" i="1" baseline="30000" dirty="0">
                <a:latin typeface="+mj-lt"/>
              </a:rPr>
              <a:t>+</a:t>
            </a:r>
            <a:r>
              <a:rPr lang="kk-KZ" sz="2000" i="1" dirty="0">
                <a:latin typeface="+mj-lt"/>
              </a:rPr>
              <a:t>-иондары  (Na</a:t>
            </a:r>
            <a:r>
              <a:rPr lang="kk-KZ" sz="2000" i="1" baseline="30000" dirty="0">
                <a:latin typeface="+mj-lt"/>
              </a:rPr>
              <a:t>+</a:t>
            </a:r>
            <a:r>
              <a:rPr lang="kk-KZ" sz="2000" i="1" dirty="0">
                <a:latin typeface="+mj-lt"/>
              </a:rPr>
              <a:t> +К</a:t>
            </a:r>
            <a:r>
              <a:rPr lang="kk-KZ" sz="2000" i="1" baseline="30000" dirty="0">
                <a:latin typeface="+mj-lt"/>
              </a:rPr>
              <a:t>+</a:t>
            </a:r>
            <a:r>
              <a:rPr lang="kk-KZ" sz="2000" i="1" dirty="0">
                <a:latin typeface="+mj-lt"/>
              </a:rPr>
              <a:t>)-АТР-азаның қатысумен клеткадан сыртына тасымалданады. </a:t>
            </a:r>
            <a:endParaRPr lang="ru-RU" sz="2000" i="1" dirty="0">
              <a:latin typeface="+mj-lt"/>
            </a:endParaRPr>
          </a:p>
          <a:p>
            <a:pPr algn="just">
              <a:defRPr/>
            </a:pPr>
            <a:r>
              <a:rPr lang="kk-KZ" sz="2000" i="1" dirty="0">
                <a:latin typeface="+mj-lt"/>
              </a:rPr>
              <a:t>Жануарлардың плазмалық мембраналарында Na</a:t>
            </a:r>
            <a:r>
              <a:rPr lang="kk-KZ" sz="2000" i="1" baseline="30000" dirty="0">
                <a:latin typeface="+mj-lt"/>
              </a:rPr>
              <a:t>+</a:t>
            </a:r>
            <a:r>
              <a:rPr lang="kk-KZ" sz="2000" i="1" dirty="0">
                <a:latin typeface="+mj-lt"/>
              </a:rPr>
              <a:t> -иондарымен аминқышқылдарды тасымалдайтын 5 түрлі белоктар орналасады. Әрбір белок тұқымдас аминқышқылдарының  тобына  ерекше.</a:t>
            </a:r>
            <a:endParaRPr lang="ru-RU" sz="2000" i="1" dirty="0">
              <a:latin typeface="+mj-lt"/>
            </a:endParaRPr>
          </a:p>
          <a:p>
            <a:pPr algn="just">
              <a:defRPr/>
            </a:pPr>
            <a:r>
              <a:rPr lang="kk-KZ" sz="2000" i="1" dirty="0">
                <a:latin typeface="+mj-lt"/>
              </a:rPr>
              <a:t>Бактерия клеткалардың мембраналарында лактозалық насос қызмет атқарады. Насосты құратын белок-тасымалдауші лактозаның 1 молекуласын бір Н</a:t>
            </a:r>
            <a:r>
              <a:rPr lang="kk-KZ" sz="2000" i="1" baseline="30000" dirty="0">
                <a:latin typeface="+mj-lt"/>
              </a:rPr>
              <a:t>+</a:t>
            </a:r>
            <a:r>
              <a:rPr lang="kk-KZ" sz="2000" i="1" dirty="0">
                <a:latin typeface="+mj-lt"/>
              </a:rPr>
              <a:t>-ионымен бірге  протондық градиенті бойы тасымалдайды.</a:t>
            </a:r>
            <a:endParaRPr lang="ru-RU" sz="2000" i="1" dirty="0">
              <a:latin typeface="+mj-lt"/>
            </a:endParaRPr>
          </a:p>
        </p:txBody>
      </p:sp>
    </p:spTree>
    <p:extLst>
      <p:ext uri="{BB962C8B-B14F-4D97-AF65-F5344CB8AC3E}">
        <p14:creationId xmlns:p14="http://schemas.microsoft.com/office/powerpoint/2010/main" val="24933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5605" name="Точечный рисунок" r:id="rId3" imgW="4175238" imgH="3421677" progId="PBrush">
                  <p:embed/>
                </p:oleObj>
              </mc:Choice>
              <mc:Fallback>
                <p:oleObj name="Точечный рисунок" r:id="rId3" imgW="4175238" imgH="3421677" progId="PBrush">
                  <p:embed/>
                  <p:pic>
                    <p:nvPicPr>
                      <p:cNvPr id="337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3795"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Управляющая кнопка: фильм 13">
            <a:hlinkClick r:id="rId10" action="ppaction://hlinkfile" highlightClick="1"/>
          </p:cNvPr>
          <p:cNvSpPr/>
          <p:nvPr/>
        </p:nvSpPr>
        <p:spPr bwMode="auto">
          <a:xfrm>
            <a:off x="571500" y="5072063"/>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sp>
        <p:nvSpPr>
          <p:cNvPr id="33801" name="Прямоугольник 2"/>
          <p:cNvSpPr>
            <a:spLocks noChangeArrowheads="1"/>
          </p:cNvSpPr>
          <p:nvPr/>
        </p:nvSpPr>
        <p:spPr bwMode="auto">
          <a:xfrm>
            <a:off x="1619672" y="1087438"/>
            <a:ext cx="6462291"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b="1" i="1" dirty="0">
                <a:latin typeface="Times New Roman" pitchFamily="18" charset="0"/>
                <a:cs typeface="Times New Roman" pitchFamily="18" charset="0"/>
              </a:rPr>
              <a:t>Активті антипорт</a:t>
            </a:r>
            <a:r>
              <a:rPr lang="kk-KZ" altLang="ru-RU" sz="2400" i="1" dirty="0">
                <a:latin typeface="Times New Roman" pitchFamily="18" charset="0"/>
                <a:cs typeface="Times New Roman" pitchFamily="18" charset="0"/>
              </a:rPr>
              <a:t> – транслоказа екі заттарды өзара кері бағытта тасымалдайды. Мысалы,  плазмалық мембрананың құрамындағы  Na</a:t>
            </a:r>
            <a:r>
              <a:rPr lang="kk-KZ" altLang="ru-RU" sz="2400" i="1" baseline="30000" dirty="0">
                <a:latin typeface="Times New Roman" pitchFamily="18" charset="0"/>
                <a:cs typeface="Times New Roman" pitchFamily="18" charset="0"/>
              </a:rPr>
              <a:t>+</a:t>
            </a:r>
            <a:r>
              <a:rPr lang="kk-KZ" altLang="ru-RU" sz="2400" i="1" dirty="0">
                <a:latin typeface="Times New Roman" pitchFamily="18" charset="0"/>
                <a:cs typeface="Times New Roman" pitchFamily="18" charset="0"/>
              </a:rPr>
              <a:t>-Са</a:t>
            </a:r>
            <a:r>
              <a:rPr lang="kk-KZ" altLang="ru-RU" sz="2400" i="1" baseline="30000" dirty="0">
                <a:latin typeface="Times New Roman" pitchFamily="18" charset="0"/>
                <a:cs typeface="Times New Roman" pitchFamily="18" charset="0"/>
              </a:rPr>
              <a:t>+</a:t>
            </a:r>
            <a:r>
              <a:rPr lang="kk-KZ" altLang="ru-RU" sz="2400" i="1" dirty="0">
                <a:latin typeface="Times New Roman" pitchFamily="18" charset="0"/>
                <a:cs typeface="Times New Roman" pitchFamily="18" charset="0"/>
              </a:rPr>
              <a:t>-насос активті антипорт түрінде екі иондарды тасымалдайды. Na</a:t>
            </a:r>
            <a:r>
              <a:rPr lang="kk-KZ" altLang="ru-RU" sz="2400" i="1" baseline="30000" dirty="0">
                <a:latin typeface="Times New Roman" pitchFamily="18" charset="0"/>
                <a:cs typeface="Times New Roman" pitchFamily="18" charset="0"/>
              </a:rPr>
              <a:t>+</a:t>
            </a:r>
            <a:r>
              <a:rPr lang="kk-KZ" altLang="ru-RU" sz="2400" i="1" dirty="0">
                <a:latin typeface="Times New Roman" pitchFamily="18" charset="0"/>
                <a:cs typeface="Times New Roman" pitchFamily="18" charset="0"/>
              </a:rPr>
              <a:t>-иондары концентрация градиенті бойы клетканың ішіне тасымалданады, ал Са</a:t>
            </a:r>
            <a:r>
              <a:rPr lang="kk-KZ" altLang="ru-RU" sz="2400" i="1" baseline="30000" dirty="0">
                <a:latin typeface="Times New Roman" pitchFamily="18" charset="0"/>
                <a:cs typeface="Times New Roman" pitchFamily="18" charset="0"/>
              </a:rPr>
              <a:t>+</a:t>
            </a:r>
            <a:r>
              <a:rPr lang="kk-KZ" altLang="ru-RU" sz="2400" i="1" dirty="0">
                <a:latin typeface="Times New Roman" pitchFamily="18" charset="0"/>
                <a:cs typeface="Times New Roman" pitchFamily="18" charset="0"/>
              </a:rPr>
              <a:t>-иондары концентрация градиентіне қарсы клеткадан шығып кетеді.</a:t>
            </a:r>
            <a:endParaRPr lang="ru-RU" altLang="ru-RU" sz="1600" i="1" dirty="0">
              <a:latin typeface="Times New Roman" pitchFamily="18" charset="0"/>
              <a:cs typeface="Times New Roman" pitchFamily="18" charset="0"/>
            </a:endParaRPr>
          </a:p>
          <a:p>
            <a:pPr algn="just" eaLnBrk="1" hangingPunct="1"/>
            <a:r>
              <a:rPr lang="kk-KZ" altLang="ru-RU" sz="2400" i="1" dirty="0">
                <a:latin typeface="Times New Roman" pitchFamily="18" charset="0"/>
                <a:cs typeface="Times New Roman" pitchFamily="18" charset="0"/>
              </a:rPr>
              <a:t>   Активті антипорт  арқылы заряды ұксас иондар тасымалданады.</a:t>
            </a:r>
            <a:endParaRPr lang="ru-RU" altLang="ru-RU"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100664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Схема 17"/>
          <p:cNvGraphicFramePr/>
          <p:nvPr/>
        </p:nvGraphicFramePr>
        <p:xfrm>
          <a:off x="1619672" y="1628800"/>
          <a:ext cx="7272808"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4819"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6629" name="Точечный рисунок" r:id="rId8" imgW="4175238" imgH="3421677" progId="PBrush">
                  <p:embed/>
                </p:oleObj>
              </mc:Choice>
              <mc:Fallback>
                <p:oleObj name="Точечный рисунок" r:id="rId8" imgW="4175238" imgH="3421677" progId="PBrush">
                  <p:embed/>
                  <p:pic>
                    <p:nvPicPr>
                      <p:cNvPr id="34819"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4820" name="Рисунок 2" descr="membrana_plasmatica.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H:\общая биология\клетка\рисунки\органеллы\мембрана\gap-junction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H:\общая биология\клетка\рисунки\органеллы\мембрана\figure-03-21_.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H:\общая биология\клетка\рисунки\органеллы\мембрана\endosymbiosis_c_la_78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H:\общая биология\клетка\рисунки\органеллы\мембрана\biochemical_pathway_c_la_78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Прямоугольник 8"/>
          <p:cNvSpPr>
            <a:spLocks noChangeArrowheads="1"/>
          </p:cNvSpPr>
          <p:nvPr/>
        </p:nvSpPr>
        <p:spPr bwMode="auto">
          <a:xfrm>
            <a:off x="1111250" y="627063"/>
            <a:ext cx="7643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i="1" dirty="0" smtClean="0">
                <a:latin typeface="Times New Roman" pitchFamily="18" charset="0"/>
                <a:cs typeface="Times New Roman" pitchFamily="18" charset="0"/>
              </a:rPr>
              <a:t>Мембрана </a:t>
            </a:r>
            <a:r>
              <a:rPr lang="kk-KZ" altLang="ru-RU" sz="2000" i="1" dirty="0">
                <a:latin typeface="Times New Roman" pitchFamily="18" charset="0"/>
                <a:cs typeface="Times New Roman" pitchFamily="18" charset="0"/>
              </a:rPr>
              <a:t>арқылы затардың тасымалдануының тағы бір жолы -  </a:t>
            </a:r>
            <a:r>
              <a:rPr lang="kk-KZ" altLang="ru-RU" sz="2000" b="1" i="1" dirty="0">
                <a:latin typeface="Times New Roman" pitchFamily="18" charset="0"/>
                <a:cs typeface="Times New Roman" pitchFamily="18" charset="0"/>
              </a:rPr>
              <a:t>цитоз. </a:t>
            </a:r>
            <a:r>
              <a:rPr lang="kk-KZ" altLang="ru-RU" sz="2000" i="1" dirty="0">
                <a:latin typeface="Times New Roman" pitchFamily="18" charset="0"/>
                <a:cs typeface="Times New Roman" pitchFamily="18" charset="0"/>
              </a:rPr>
              <a:t>Жоғары молекулалық заттар мен бөлшектер келесі процестер арқылы тасымалданады:</a:t>
            </a:r>
            <a:endParaRPr lang="uk-UA" altLang="ru-RU" sz="2000" i="1" dirty="0"/>
          </a:p>
        </p:txBody>
      </p:sp>
      <p:sp>
        <p:nvSpPr>
          <p:cNvPr id="13" name="Прямоугольник 12"/>
          <p:cNvSpPr/>
          <p:nvPr/>
        </p:nvSpPr>
        <p:spPr>
          <a:xfrm>
            <a:off x="3851920" y="64388"/>
            <a:ext cx="1558889" cy="584775"/>
          </a:xfrm>
          <a:prstGeom prst="rect">
            <a:avLst/>
          </a:prstGeom>
        </p:spPr>
        <p:txBody>
          <a:bodyPr wrap="none">
            <a:spAutoFit/>
          </a:bodyPr>
          <a:lstStyle/>
          <a:p>
            <a:pPr algn="ctr">
              <a:defRPr/>
            </a:pPr>
            <a:r>
              <a:rPr lang="kk-KZ" sz="3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Цитоз</a:t>
            </a:r>
            <a:r>
              <a:rPr lang="kk-KZ"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uk-UA"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p>
        </p:txBody>
      </p:sp>
      <p:sp>
        <p:nvSpPr>
          <p:cNvPr id="14" name="Управляющая кнопка: фильм 13">
            <a:hlinkClick r:id="rId15" action="ppaction://hlinkfile" highlightClick="1"/>
          </p:cNvPr>
          <p:cNvSpPr/>
          <p:nvPr/>
        </p:nvSpPr>
        <p:spPr bwMode="auto">
          <a:xfrm>
            <a:off x="571500" y="5072063"/>
            <a:ext cx="539750" cy="539750"/>
          </a:xfrm>
          <a:prstGeom prst="actionButtonMovie">
            <a:avLst/>
          </a:prstGeom>
          <a:solidFill>
            <a:schemeClr val="accent3"/>
          </a:solidFill>
          <a:ln w="9525" cap="flat" cmpd="sng" algn="ctr">
            <a:solidFill>
              <a:srgbClr val="002060"/>
            </a:solidFill>
            <a:prstDash val="solid"/>
            <a:round/>
            <a:headEnd type="none" w="med" len="med"/>
            <a:tailEnd type="none" w="med" len="med"/>
          </a:ln>
          <a:effectLst/>
        </p:spPr>
        <p:txBody>
          <a:bodyPr/>
          <a:lstStyle/>
          <a:p>
            <a:pPr algn="ctr">
              <a:defRPr/>
            </a:pPr>
            <a:endParaRPr lang="uk-UA">
              <a:cs typeface="+mn-cs"/>
            </a:endParaRPr>
          </a:p>
        </p:txBody>
      </p:sp>
    </p:spTree>
    <p:extLst>
      <p:ext uri="{BB962C8B-B14F-4D97-AF65-F5344CB8AC3E}">
        <p14:creationId xmlns:p14="http://schemas.microsoft.com/office/powerpoint/2010/main" val="33549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7653" name="Точечный рисунок" r:id="rId3" imgW="4175238" imgH="3421677" progId="PBrush">
                  <p:embed/>
                </p:oleObj>
              </mc:Choice>
              <mc:Fallback>
                <p:oleObj name="Точечный рисунок" r:id="rId3" imgW="4175238" imgH="3421677" progId="PBrush">
                  <p:embed/>
                  <p:pic>
                    <p:nvPicPr>
                      <p:cNvPr id="3584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5843"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Прямоугольник 7"/>
          <p:cNvSpPr>
            <a:spLocks noChangeArrowheads="1"/>
          </p:cNvSpPr>
          <p:nvPr/>
        </p:nvSpPr>
        <p:spPr bwMode="auto">
          <a:xfrm>
            <a:off x="1338263" y="404813"/>
            <a:ext cx="748823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800" b="1" i="1">
                <a:solidFill>
                  <a:srgbClr val="000000"/>
                </a:solidFill>
                <a:latin typeface="Times New Roman" pitchFamily="18" charset="0"/>
                <a:cs typeface="Times New Roman" pitchFamily="18" charset="0"/>
              </a:rPr>
              <a:t>Эндоцитоз</a:t>
            </a:r>
            <a:r>
              <a:rPr lang="kk-KZ" altLang="ru-RU" sz="2800" b="1">
                <a:solidFill>
                  <a:srgbClr val="000000"/>
                </a:solidFill>
                <a:latin typeface="Times New Roman" pitchFamily="18" charset="0"/>
                <a:cs typeface="Times New Roman" pitchFamily="18" charset="0"/>
              </a:rPr>
              <a:t> </a:t>
            </a:r>
            <a:r>
              <a:rPr lang="kk-KZ" altLang="ru-RU" sz="2800" i="1">
                <a:solidFill>
                  <a:srgbClr val="000000"/>
                </a:solidFill>
                <a:latin typeface="Times New Roman" pitchFamily="18" charset="0"/>
                <a:cs typeface="Times New Roman" pitchFamily="18" charset="0"/>
              </a:rPr>
              <a:t>– заттардың клетканың ішіне тасымалдануы. Эндоцитоз процесте алдын ала субстрат мембрананың кішкентай бөлігімен қоршалынады да мембрана сол жерде клетканың ішіне (цитоплазмасына қарай ) майысады (происходит впячивание). Одан кейін мембраналық көпіршек түзіледі. Бұл көпіршектін ішкі құрамында субстрат кіріп қалады.</a:t>
            </a:r>
            <a:endParaRPr lang="ru-RU" altLang="ru-RU" sz="2800" i="1">
              <a:solidFill>
                <a:srgbClr val="000000"/>
              </a:solidFill>
              <a:latin typeface="Times New Roman" pitchFamily="18" charset="0"/>
              <a:cs typeface="Times New Roman" pitchFamily="18" charset="0"/>
            </a:endParaRPr>
          </a:p>
          <a:p>
            <a:pPr algn="just" eaLnBrk="1" hangingPunct="1"/>
            <a:r>
              <a:rPr lang="kk-KZ" altLang="ru-RU" sz="2800" u="sng">
                <a:solidFill>
                  <a:srgbClr val="000000"/>
                </a:solidFill>
                <a:latin typeface="Times New Roman" pitchFamily="18" charset="0"/>
                <a:cs typeface="Times New Roman" pitchFamily="18" charset="0"/>
              </a:rPr>
              <a:t>Эндоцитоздың бірнеше түрлері болады:</a:t>
            </a:r>
          </a:p>
          <a:p>
            <a:pPr algn="just" eaLnBrk="1" hangingPunct="1">
              <a:buFont typeface="Arial" charset="0"/>
              <a:buChar char="•"/>
            </a:pPr>
            <a:r>
              <a:rPr lang="kk-KZ" altLang="ru-RU" sz="2800" i="1">
                <a:solidFill>
                  <a:srgbClr val="000000"/>
                </a:solidFill>
                <a:latin typeface="Times New Roman" pitchFamily="18" charset="0"/>
                <a:cs typeface="Times New Roman" pitchFamily="18" charset="0"/>
              </a:rPr>
              <a:t>пиноцитоз, </a:t>
            </a:r>
          </a:p>
          <a:p>
            <a:pPr algn="just" eaLnBrk="1" hangingPunct="1">
              <a:buFont typeface="Arial" charset="0"/>
              <a:buChar char="•"/>
            </a:pPr>
            <a:r>
              <a:rPr lang="kk-KZ" altLang="ru-RU" sz="2800" i="1">
                <a:solidFill>
                  <a:srgbClr val="000000"/>
                </a:solidFill>
                <a:latin typeface="Times New Roman" pitchFamily="18" charset="0"/>
                <a:cs typeface="Times New Roman" pitchFamily="18" charset="0"/>
              </a:rPr>
              <a:t>фагоцитоз, </a:t>
            </a:r>
          </a:p>
          <a:p>
            <a:pPr algn="just" eaLnBrk="1" hangingPunct="1">
              <a:buFont typeface="Arial" charset="0"/>
              <a:buChar char="•"/>
            </a:pPr>
            <a:r>
              <a:rPr lang="kk-KZ" altLang="ru-RU" sz="2800" i="1">
                <a:solidFill>
                  <a:srgbClr val="000000"/>
                </a:solidFill>
                <a:latin typeface="Times New Roman" pitchFamily="18" charset="0"/>
                <a:cs typeface="Times New Roman" pitchFamily="18" charset="0"/>
              </a:rPr>
              <a:t>рецептор қатысумен жүзеге асатын эндоцитоз</a:t>
            </a:r>
            <a:r>
              <a:rPr lang="kk-KZ" altLang="ru-RU" i="1">
                <a:solidFill>
                  <a:srgbClr val="000000"/>
                </a:solidFill>
                <a:latin typeface="Times New Roman" pitchFamily="18" charset="0"/>
                <a:cs typeface="Times New Roman" pitchFamily="18" charset="0"/>
              </a:rPr>
              <a:t>.</a:t>
            </a:r>
            <a:endParaRPr lang="ru-RU" altLang="ru-RU" i="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8871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053" name="Точечный рисунок" r:id="rId3" imgW="4175238" imgH="3421677" progId="PBrush">
                  <p:embed/>
                </p:oleObj>
              </mc:Choice>
              <mc:Fallback>
                <p:oleObj name="Точечный рисунок" r:id="rId3" imgW="4175238" imgH="3421677" progId="PBrush">
                  <p:embed/>
                  <p:pic>
                    <p:nvPicPr>
                      <p:cNvPr id="409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099"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476375" y="188640"/>
            <a:ext cx="7199313"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kk-KZ" sz="3600" b="1" kern="0" dirty="0">
                <a:solidFill>
                  <a:schemeClr val="tx1"/>
                </a:solidFill>
                <a:latin typeface="+mj-lt"/>
                <a:ea typeface="+mj-ea"/>
                <a:cs typeface="+mj-cs"/>
              </a:rPr>
              <a:t>Биологиялық мембрана арқылы </a:t>
            </a:r>
            <a:r>
              <a:rPr lang="kk-KZ" sz="3600" b="1" kern="0" dirty="0" smtClean="0">
                <a:solidFill>
                  <a:schemeClr val="tx1"/>
                </a:solidFill>
                <a:latin typeface="+mj-lt"/>
                <a:ea typeface="+mj-ea"/>
                <a:cs typeface="+mj-cs"/>
              </a:rPr>
              <a:t>заттардың тасымалдануы</a:t>
            </a:r>
            <a:endParaRPr lang="ru-RU" sz="1400" kern="0" dirty="0">
              <a:solidFill>
                <a:schemeClr val="tx1"/>
              </a:solidFill>
              <a:latin typeface="+mj-lt"/>
            </a:endParaRPr>
          </a:p>
        </p:txBody>
      </p:sp>
      <p:sp>
        <p:nvSpPr>
          <p:cNvPr id="3" name="Прямоугольник 2"/>
          <p:cNvSpPr/>
          <p:nvPr/>
        </p:nvSpPr>
        <p:spPr>
          <a:xfrm>
            <a:off x="1476374" y="1656770"/>
            <a:ext cx="7199313"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itchFamily="34" charset="0"/>
              <a:buChar char="•"/>
              <a:defRPr/>
            </a:pPr>
            <a:r>
              <a:rPr lang="kk-KZ" sz="2400" dirty="0">
                <a:latin typeface="+mj-lt"/>
              </a:rPr>
              <a:t>Клетка өзінің тіршілігін </a:t>
            </a:r>
            <a:r>
              <a:rPr lang="kk-KZ" sz="2400" dirty="0" smtClean="0">
                <a:latin typeface="+mj-lt"/>
              </a:rPr>
              <a:t>қамтамасыздандыру </a:t>
            </a:r>
            <a:r>
              <a:rPr lang="kk-KZ" sz="2400" dirty="0">
                <a:latin typeface="+mj-lt"/>
              </a:rPr>
              <a:t>үшін үнемі сыртқы және ішкі мембраналалары арқылы әртүрлі заттар тасымалдану қажет. </a:t>
            </a:r>
            <a:r>
              <a:rPr lang="kk-KZ" sz="2400" dirty="0" smtClean="0">
                <a:latin typeface="+mj-lt"/>
              </a:rPr>
              <a:t>Мысалы, </a:t>
            </a:r>
            <a:r>
              <a:rPr lang="kk-KZ" sz="2400" dirty="0">
                <a:latin typeface="+mj-lt"/>
              </a:rPr>
              <a:t>гликолиз процесс цитоплазмада, Кребс циклы митохондрияда жүзеге асады. Сондықтан, Кребс циклы басталу үшін керек  ацетил-СоА  гликолиз өнімі, мембрана арқылы митохондрияның ішіне өтіп кету керек. </a:t>
            </a:r>
          </a:p>
          <a:p>
            <a:pPr marL="285750" indent="-285750" algn="just">
              <a:buFont typeface="Arial" pitchFamily="34" charset="0"/>
              <a:buChar char="•"/>
              <a:defRPr/>
            </a:pPr>
            <a:r>
              <a:rPr lang="kk-KZ" sz="2400" dirty="0">
                <a:latin typeface="+mj-lt"/>
              </a:rPr>
              <a:t>Биологиялық мембраналар заттар үшін жоғары іріктегіш (тандап) өткізгіштік  қабілеті бар барьер</a:t>
            </a:r>
            <a:r>
              <a:rPr lang="kk-KZ" sz="2400" dirty="0" smtClean="0">
                <a:latin typeface="+mj-lt"/>
              </a:rPr>
              <a:t>. Әртүрлі </a:t>
            </a:r>
            <a:r>
              <a:rPr lang="kk-KZ" sz="2400" dirty="0">
                <a:latin typeface="+mj-lt"/>
              </a:rPr>
              <a:t>заттар мен иондарды тандап тасымалдау – мембрананың манызды қызметі. </a:t>
            </a:r>
          </a:p>
        </p:txBody>
      </p:sp>
    </p:spTree>
    <p:extLst>
      <p:ext uri="{BB962C8B-B14F-4D97-AF65-F5344CB8AC3E}">
        <p14:creationId xmlns:p14="http://schemas.microsoft.com/office/powerpoint/2010/main" val="225197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Рисунок19_.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063" y="3071813"/>
            <a:ext cx="76676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descr="5_9phagocytosis_.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2063" y="1714500"/>
            <a:ext cx="76676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8677" name="Точечный рисунок" r:id="rId5" imgW="4175238" imgH="3421677" progId="PBrush">
                  <p:embed/>
                </p:oleObj>
              </mc:Choice>
              <mc:Fallback>
                <p:oleObj name="Точечный рисунок" r:id="rId5" imgW="4175238" imgH="3421677" progId="PBrush">
                  <p:embed/>
                  <p:pic>
                    <p:nvPicPr>
                      <p:cNvPr id="3686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6867" name="Рисунок 2" descr="membrana_plasmatica.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H:\общая биология\клетка\рисунки\органеллы\мембрана\gap-junctio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H:\общая биология\клетка\рисунки\органеллы\мембрана\figure-03-21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H:\общая биология\клетка\рисунки\органеллы\мембрана\endosymbiosis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8" descr="H:\общая биология\клетка\рисунки\органеллы\мембрана\biochemical_pathway_c_la_78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3818668" y="260648"/>
            <a:ext cx="1792414" cy="461665"/>
          </a:xfrm>
          <a:prstGeom prst="rect">
            <a:avLst/>
          </a:prstGeom>
        </p:spPr>
        <p:txBody>
          <a:bodyPr wrap="none">
            <a:spAutoFit/>
          </a:bodyPr>
          <a:lstStyle/>
          <a:p>
            <a:pPr algn="ctr">
              <a:defRPr/>
            </a:pPr>
            <a:r>
              <a:rPr lang="uk-UA"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Фагоцитоз </a:t>
            </a:r>
          </a:p>
        </p:txBody>
      </p:sp>
      <p:sp>
        <p:nvSpPr>
          <p:cNvPr id="14" name="TextBox 13"/>
          <p:cNvSpPr txBox="1">
            <a:spLocks noChangeArrowheads="1"/>
          </p:cNvSpPr>
          <p:nvPr/>
        </p:nvSpPr>
        <p:spPr bwMode="auto">
          <a:xfrm>
            <a:off x="4000500" y="4658605"/>
            <a:ext cx="14287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kk-KZ" altLang="ru-RU" b="1" i="1" dirty="0">
                <a:latin typeface="Times New Roman" pitchFamily="18" charset="0"/>
                <a:cs typeface="Times New Roman" pitchFamily="18" charset="0"/>
              </a:rPr>
              <a:t>қ</a:t>
            </a:r>
            <a:r>
              <a:rPr lang="kk-KZ" altLang="ru-RU" b="1" i="1" dirty="0" smtClean="0">
                <a:latin typeface="Times New Roman" pitchFamily="18" charset="0"/>
                <a:cs typeface="Times New Roman" pitchFamily="18" charset="0"/>
              </a:rPr>
              <a:t>оректік зат немесе басқа бөлшек</a:t>
            </a:r>
            <a:endParaRPr lang="uk-UA" altLang="ru-RU" b="1" i="1" dirty="0">
              <a:latin typeface="Times New Roman" pitchFamily="18" charset="0"/>
              <a:cs typeface="Times New Roman" pitchFamily="18" charset="0"/>
            </a:endParaRPr>
          </a:p>
        </p:txBody>
      </p:sp>
      <p:sp>
        <p:nvSpPr>
          <p:cNvPr id="15" name="TextBox 14"/>
          <p:cNvSpPr txBox="1">
            <a:spLocks noChangeArrowheads="1"/>
          </p:cNvSpPr>
          <p:nvPr/>
        </p:nvSpPr>
        <p:spPr bwMode="auto">
          <a:xfrm>
            <a:off x="7286625" y="5429250"/>
            <a:ext cx="1428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b="1" i="1" dirty="0" err="1" smtClean="0">
                <a:latin typeface="Times New Roman" pitchFamily="18" charset="0"/>
                <a:cs typeface="Times New Roman" pitchFamily="18" charset="0"/>
              </a:rPr>
              <a:t>қоректік</a:t>
            </a:r>
            <a:r>
              <a:rPr lang="uk-UA" altLang="ru-RU" b="1" i="1" dirty="0" smtClean="0">
                <a:latin typeface="Times New Roman" pitchFamily="18" charset="0"/>
                <a:cs typeface="Times New Roman" pitchFamily="18" charset="0"/>
              </a:rPr>
              <a:t> </a:t>
            </a:r>
            <a:r>
              <a:rPr lang="uk-UA" altLang="ru-RU" b="1" i="1" dirty="0">
                <a:latin typeface="Times New Roman" pitchFamily="18" charset="0"/>
                <a:cs typeface="Times New Roman" pitchFamily="18" charset="0"/>
              </a:rPr>
              <a:t>вакуоль</a:t>
            </a:r>
          </a:p>
        </p:txBody>
      </p:sp>
      <p:sp>
        <p:nvSpPr>
          <p:cNvPr id="36878" name="Прямоугольник 2"/>
          <p:cNvSpPr>
            <a:spLocks noChangeArrowheads="1"/>
          </p:cNvSpPr>
          <p:nvPr/>
        </p:nvSpPr>
        <p:spPr bwMode="auto">
          <a:xfrm>
            <a:off x="1252538" y="717550"/>
            <a:ext cx="7677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b="1" i="1">
                <a:latin typeface="Times New Roman" pitchFamily="18" charset="0"/>
                <a:cs typeface="Times New Roman" pitchFamily="18" charset="0"/>
              </a:rPr>
              <a:t>Фагоцитоз</a:t>
            </a:r>
            <a:r>
              <a:rPr lang="kk-KZ" altLang="ru-RU" sz="2000">
                <a:latin typeface="Times New Roman" pitchFamily="18" charset="0"/>
                <a:cs typeface="Times New Roman" pitchFamily="18" charset="0"/>
              </a:rPr>
              <a:t> –  бұл қатты бөлшектерді (үлкен бөлшектерді, мысалы микроорганизмдерді, клетканың бөлшектерін)  клеткамен жұтып алуы.</a:t>
            </a:r>
            <a:endParaRPr lang="ru-RU" altLang="ru-RU" sz="2000">
              <a:latin typeface="Times New Roman" pitchFamily="18" charset="0"/>
              <a:cs typeface="Times New Roman" pitchFamily="18" charset="0"/>
            </a:endParaRPr>
          </a:p>
        </p:txBody>
      </p:sp>
    </p:spTree>
    <p:extLst>
      <p:ext uri="{BB962C8B-B14F-4D97-AF65-F5344CB8AC3E}">
        <p14:creationId xmlns:p14="http://schemas.microsoft.com/office/powerpoint/2010/main" val="180741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29701" name="Точечный рисунок" r:id="rId3" imgW="4175238" imgH="3421677" progId="PBrush">
                  <p:embed/>
                </p:oleObj>
              </mc:Choice>
              <mc:Fallback>
                <p:oleObj name="Точечный рисунок" r:id="rId3" imgW="4175238" imgH="3421677" progId="PBrush">
                  <p:embed/>
                  <p:pic>
                    <p:nvPicPr>
                      <p:cNvPr id="3789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7891" name="Рисунок 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descr="Рисунок16_.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5875" y="2786063"/>
            <a:ext cx="764381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4055852" y="214290"/>
            <a:ext cx="1845313" cy="461665"/>
          </a:xfrm>
          <a:prstGeom prst="rect">
            <a:avLst/>
          </a:prstGeom>
        </p:spPr>
        <p:txBody>
          <a:bodyPr wrap="none">
            <a:spAutoFit/>
          </a:bodyPr>
          <a:lstStyle/>
          <a:p>
            <a:pPr algn="ctr">
              <a:defRPr/>
            </a:pPr>
            <a:r>
              <a:rPr lang="kk-KZ"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Пиноцитоз</a:t>
            </a:r>
            <a:r>
              <a:rPr lang="uk-UA"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p>
        </p:txBody>
      </p:sp>
      <p:pic>
        <p:nvPicPr>
          <p:cNvPr id="12" name="Рисунок 11" descr="5_9pinocytosis_.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5875" y="2119313"/>
            <a:ext cx="76739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Прямоугольник 1"/>
          <p:cNvSpPr>
            <a:spLocks noChangeArrowheads="1"/>
          </p:cNvSpPr>
          <p:nvPr/>
        </p:nvSpPr>
        <p:spPr bwMode="auto">
          <a:xfrm>
            <a:off x="1285875" y="717550"/>
            <a:ext cx="7643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200" b="1" i="1">
                <a:latin typeface="Times New Roman" pitchFamily="18" charset="0"/>
                <a:cs typeface="Times New Roman" pitchFamily="18" charset="0"/>
              </a:rPr>
              <a:t>Пиноцитоз</a:t>
            </a:r>
            <a:r>
              <a:rPr lang="kk-KZ" altLang="ru-RU" sz="2200" i="1">
                <a:latin typeface="Times New Roman" pitchFamily="18" charset="0"/>
                <a:cs typeface="Times New Roman" pitchFamily="18" charset="0"/>
              </a:rPr>
              <a:t> –   еритін қабілетіне ие макромолекулаларды клеткамен  жұтып алуы. Пиноцитоз процесінде кішкентай көпіршіктер түзіледі.</a:t>
            </a:r>
            <a:endParaRPr lang="ru-RU" altLang="ru-RU" sz="2200" i="1">
              <a:latin typeface="Times New Roman" pitchFamily="18" charset="0"/>
              <a:cs typeface="Times New Roman" pitchFamily="18" charset="0"/>
            </a:endParaRPr>
          </a:p>
        </p:txBody>
      </p:sp>
    </p:spTree>
    <p:extLst>
      <p:ext uri="{BB962C8B-B14F-4D97-AF65-F5344CB8AC3E}">
        <p14:creationId xmlns:p14="http://schemas.microsoft.com/office/powerpoint/2010/main" val="100156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descr="5_9receptormediated_.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13" y="869950"/>
            <a:ext cx="7686675"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4286250" y="3643313"/>
            <a:ext cx="17859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a:latin typeface="Times New Roman" pitchFamily="18" charset="0"/>
                <a:cs typeface="Times New Roman" pitchFamily="18" charset="0"/>
              </a:rPr>
              <a:t>Рецепторлық</a:t>
            </a:r>
            <a:r>
              <a:rPr lang="uk-UA" altLang="ru-RU" sz="1600" b="1" i="1" dirty="0">
                <a:latin typeface="Times New Roman" pitchFamily="18" charset="0"/>
                <a:cs typeface="Times New Roman" pitchFamily="18" charset="0"/>
              </a:rPr>
              <a:t> </a:t>
            </a:r>
            <a:r>
              <a:rPr lang="uk-UA" altLang="ru-RU" sz="1600" b="1" i="1" dirty="0" err="1">
                <a:latin typeface="Times New Roman" pitchFamily="18" charset="0"/>
                <a:cs typeface="Times New Roman" pitchFamily="18" charset="0"/>
              </a:rPr>
              <a:t>белогы</a:t>
            </a:r>
            <a:r>
              <a:rPr lang="uk-UA" altLang="ru-RU" sz="1600" b="1" i="1" dirty="0">
                <a:latin typeface="Times New Roman" pitchFamily="18" charset="0"/>
                <a:cs typeface="Times New Roman" pitchFamily="18" charset="0"/>
              </a:rPr>
              <a:t> бар мембрана </a:t>
            </a:r>
          </a:p>
        </p:txBody>
      </p:sp>
      <p:pic>
        <p:nvPicPr>
          <p:cNvPr id="18" name="Рисунок 17" descr="Рисунок17_.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75" y="1214438"/>
            <a:ext cx="7643813"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1428750" y="3143250"/>
            <a:ext cx="171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smtClean="0">
                <a:latin typeface="Times New Roman" pitchFamily="18" charset="0"/>
                <a:cs typeface="Times New Roman" pitchFamily="18" charset="0"/>
              </a:rPr>
              <a:t>Рецепторлар</a:t>
            </a:r>
            <a:r>
              <a:rPr lang="uk-UA" altLang="ru-RU" sz="1600" b="1" i="1" dirty="0" smtClean="0">
                <a:latin typeface="Times New Roman" pitchFamily="18" charset="0"/>
                <a:cs typeface="Times New Roman" pitchFamily="18" charset="0"/>
              </a:rPr>
              <a:t> </a:t>
            </a:r>
            <a:r>
              <a:rPr lang="uk-UA" altLang="ru-RU" sz="1600" b="1" i="1" dirty="0" err="1" smtClean="0">
                <a:latin typeface="Times New Roman" pitchFamily="18" charset="0"/>
                <a:cs typeface="Times New Roman" pitchFamily="18" charset="0"/>
              </a:rPr>
              <a:t>молекулалармен</a:t>
            </a:r>
            <a:r>
              <a:rPr lang="uk-UA" altLang="ru-RU" sz="1600" b="1" i="1" dirty="0" smtClean="0">
                <a:latin typeface="Times New Roman" pitchFamily="18" charset="0"/>
                <a:cs typeface="Times New Roman" pitchFamily="18" charset="0"/>
              </a:rPr>
              <a:t> </a:t>
            </a:r>
            <a:r>
              <a:rPr lang="uk-UA" altLang="ru-RU" sz="1600" b="1" i="1" dirty="0" err="1" smtClean="0">
                <a:latin typeface="Times New Roman" pitchFamily="18" charset="0"/>
                <a:cs typeface="Times New Roman" pitchFamily="18" charset="0"/>
              </a:rPr>
              <a:t>байланысады</a:t>
            </a:r>
            <a:endParaRPr lang="uk-UA" altLang="ru-RU" sz="1600" b="1" i="1" dirty="0">
              <a:latin typeface="Times New Roman" pitchFamily="18" charset="0"/>
              <a:cs typeface="Times New Roman" pitchFamily="18" charset="0"/>
            </a:endParaRPr>
          </a:p>
        </p:txBody>
      </p:sp>
      <p:sp>
        <p:nvSpPr>
          <p:cNvPr id="21" name="TextBox 20"/>
          <p:cNvSpPr txBox="1">
            <a:spLocks noChangeArrowheads="1"/>
          </p:cNvSpPr>
          <p:nvPr/>
        </p:nvSpPr>
        <p:spPr bwMode="auto">
          <a:xfrm>
            <a:off x="3357563" y="3143250"/>
            <a:ext cx="1714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altLang="ru-RU" sz="1600" b="1" i="1" dirty="0" err="1" smtClean="0">
                <a:latin typeface="Times New Roman" pitchFamily="18" charset="0"/>
                <a:cs typeface="Times New Roman" pitchFamily="18" charset="0"/>
              </a:rPr>
              <a:t>Рецепторлар</a:t>
            </a:r>
            <a:r>
              <a:rPr lang="uk-UA" altLang="ru-RU" sz="1600" b="1" i="1" dirty="0" smtClean="0">
                <a:latin typeface="Times New Roman" pitchFamily="18" charset="0"/>
                <a:cs typeface="Times New Roman" pitchFamily="18" charset="0"/>
              </a:rPr>
              <a:t> </a:t>
            </a:r>
            <a:r>
              <a:rPr lang="uk-UA" altLang="ru-RU" sz="1600" b="1" i="1" dirty="0" err="1" smtClean="0">
                <a:latin typeface="Times New Roman" pitchFamily="18" charset="0"/>
                <a:cs typeface="Times New Roman" pitchFamily="18" charset="0"/>
              </a:rPr>
              <a:t>мен</a:t>
            </a:r>
            <a:r>
              <a:rPr lang="uk-UA" altLang="ru-RU" sz="1600" b="1" i="1" dirty="0" smtClean="0">
                <a:latin typeface="Times New Roman" pitchFamily="18" charset="0"/>
                <a:cs typeface="Times New Roman" pitchFamily="18" charset="0"/>
              </a:rPr>
              <a:t> </a:t>
            </a:r>
            <a:r>
              <a:rPr lang="uk-UA" altLang="ru-RU" sz="1600" b="1" i="1" dirty="0" err="1" smtClean="0">
                <a:latin typeface="Times New Roman" pitchFamily="18" charset="0"/>
                <a:cs typeface="Times New Roman" pitchFamily="18" charset="0"/>
              </a:rPr>
              <a:t>молекулалардың</a:t>
            </a:r>
            <a:r>
              <a:rPr lang="uk-UA" altLang="ru-RU" sz="1600" b="1" i="1" dirty="0" smtClean="0">
                <a:latin typeface="Times New Roman" pitchFamily="18" charset="0"/>
                <a:cs typeface="Times New Roman" pitchFamily="18" charset="0"/>
              </a:rPr>
              <a:t> </a:t>
            </a:r>
            <a:r>
              <a:rPr lang="uk-UA" altLang="ru-RU" sz="1600" b="1" i="1" dirty="0" err="1" smtClean="0">
                <a:latin typeface="Times New Roman" pitchFamily="18" charset="0"/>
                <a:cs typeface="Times New Roman" pitchFamily="18" charset="0"/>
              </a:rPr>
              <a:t>байланысуы</a:t>
            </a:r>
            <a:endParaRPr lang="uk-UA" altLang="ru-RU" sz="1600" b="1" i="1" dirty="0">
              <a:latin typeface="Times New Roman" pitchFamily="18" charset="0"/>
              <a:cs typeface="Times New Roman" pitchFamily="18" charset="0"/>
            </a:endParaRPr>
          </a:p>
        </p:txBody>
      </p:sp>
      <p:graphicFrame>
        <p:nvGraphicFramePr>
          <p:cNvPr id="38914"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0725" name="Точечный рисунок" r:id="rId5" imgW="4175238" imgH="3421677" progId="PBrush">
                  <p:embed/>
                </p:oleObj>
              </mc:Choice>
              <mc:Fallback>
                <p:oleObj name="Точечный рисунок" r:id="rId5" imgW="4175238" imgH="3421677" progId="PBrush">
                  <p:embed/>
                  <p:pic>
                    <p:nvPicPr>
                      <p:cNvPr id="3891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8915" name="Рисунок 11" descr="membrana_plasmatica.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H:\общая биология\клетка\рисунки\органеллы\мембрана\gap-junctio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H:\общая биология\клетка\рисунки\органеллы\мембрана\figure-03-21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H:\общая биология\клетка\рисунки\органеллы\мембрана\endosymbiosis_c_la_78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descr="H:\общая биология\клетка\рисунки\органеллы\мембрана\biochemical_pathway_c_la_78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p:cNvSpPr/>
          <p:nvPr/>
        </p:nvSpPr>
        <p:spPr>
          <a:xfrm>
            <a:off x="946371" y="260648"/>
            <a:ext cx="8197629" cy="523220"/>
          </a:xfrm>
          <a:prstGeom prst="rect">
            <a:avLst/>
          </a:prstGeom>
        </p:spPr>
        <p:txBody>
          <a:bodyPr wrap="none">
            <a:spAutoFit/>
          </a:bodyPr>
          <a:lstStyle/>
          <a:p>
            <a:pPr algn="ctr">
              <a:defRPr/>
            </a:pPr>
            <a:r>
              <a:rPr lang="kk-KZ" sz="2800" b="1" i="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Рецептор қатысуымен жүзеге асатын эндоцитоз</a:t>
            </a:r>
          </a:p>
        </p:txBody>
      </p:sp>
      <p:sp>
        <p:nvSpPr>
          <p:cNvPr id="38926" name="Прямоугольник 1"/>
          <p:cNvSpPr>
            <a:spLocks noChangeArrowheads="1"/>
          </p:cNvSpPr>
          <p:nvPr/>
        </p:nvSpPr>
        <p:spPr bwMode="auto">
          <a:xfrm>
            <a:off x="1328738" y="5072063"/>
            <a:ext cx="76438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b="1" i="1">
                <a:latin typeface="Times New Roman" pitchFamily="18" charset="0"/>
                <a:cs typeface="Times New Roman" pitchFamily="18" charset="0"/>
              </a:rPr>
              <a:t>Рецептор қатысумен жүзеге асатын эндоцитоз</a:t>
            </a:r>
            <a:r>
              <a:rPr lang="kk-KZ" altLang="ru-RU" i="1">
                <a:latin typeface="Times New Roman" pitchFamily="18" charset="0"/>
                <a:cs typeface="Times New Roman" pitchFamily="18" charset="0"/>
              </a:rPr>
              <a:t> -  клетка  жүтып алатын зат алдымен клетка мембранасыман  (плазмолемасымен) байланысқан рецептормен ерекше байланысады. Одан кейін клетка бұл затты жүтып алады. Бүл фагоцитоз мен пиноцитоздын  жиі кездесетін варианты. (частый  вариант), мысалы иммундық процестерде кездесетін эндоцитоздың түрі.</a:t>
            </a:r>
            <a:endParaRPr lang="ru-RU" altLang="ru-RU" i="1">
              <a:latin typeface="Times New Roman" pitchFamily="18" charset="0"/>
              <a:cs typeface="Times New Roman" pitchFamily="18" charset="0"/>
            </a:endParaRPr>
          </a:p>
        </p:txBody>
      </p:sp>
    </p:spTree>
    <p:extLst>
      <p:ext uri="{BB962C8B-B14F-4D97-AF65-F5344CB8AC3E}">
        <p14:creationId xmlns:p14="http://schemas.microsoft.com/office/powerpoint/2010/main" val="1886858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1"/>
                                        </p:tgtEl>
                                      </p:cBhvr>
                                    </p:animEffect>
                                    <p:set>
                                      <p:cBhvr>
                                        <p:cTn id="10" dur="1" fill="hold">
                                          <p:stCondLst>
                                            <p:cond delay="19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0"/>
                                        </p:tgtEl>
                                      </p:cBhvr>
                                    </p:animEffect>
                                    <p:set>
                                      <p:cBhvr>
                                        <p:cTn id="13" dur="1" fill="hold">
                                          <p:stCondLst>
                                            <p:cond delay="1999"/>
                                          </p:stCondLst>
                                        </p:cTn>
                                        <p:tgtEl>
                                          <p:spTgt spid="2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1749" name="Точечный рисунок" r:id="rId3" imgW="4175238" imgH="3421677" progId="PBrush">
                  <p:embed/>
                </p:oleObj>
              </mc:Choice>
              <mc:Fallback>
                <p:oleObj name="Точечный рисунок" r:id="rId3" imgW="4175238" imgH="3421677" progId="PBrush">
                  <p:embed/>
                  <p:pic>
                    <p:nvPicPr>
                      <p:cNvPr id="399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39939" name="Рисунок 12"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Рисунок 19" descr="Рисунок18.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7775" y="417513"/>
            <a:ext cx="7704138"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24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2773" name="Точечный рисунок" r:id="rId3" imgW="4175238" imgH="3421677" progId="PBrush">
                  <p:embed/>
                </p:oleObj>
              </mc:Choice>
              <mc:Fallback>
                <p:oleObj name="Точечный рисунок" r:id="rId3" imgW="4175238" imgH="3421677" progId="PBrush">
                  <p:embed/>
                  <p:pic>
                    <p:nvPicPr>
                      <p:cNvPr id="4096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0963" name="Рисунок 14"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Рисунок 19" descr="Рисунок14_.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5075" y="214313"/>
            <a:ext cx="7694613"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p:cNvSpPr/>
          <p:nvPr/>
        </p:nvSpPr>
        <p:spPr>
          <a:xfrm>
            <a:off x="4052606" y="357166"/>
            <a:ext cx="1731436" cy="461665"/>
          </a:xfrm>
          <a:prstGeom prst="rect">
            <a:avLst/>
          </a:prstGeom>
        </p:spPr>
        <p:txBody>
          <a:bodyPr wrap="none">
            <a:spAutoFit/>
          </a:bodyPr>
          <a:lstStyle/>
          <a:p>
            <a:pPr algn="ctr">
              <a:defRPr/>
            </a:pPr>
            <a:r>
              <a:rPr lang="uk-UA" sz="24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Экзоцитоз</a:t>
            </a:r>
            <a:r>
              <a:rPr lang="uk-UA"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p>
        </p:txBody>
      </p:sp>
      <p:sp>
        <p:nvSpPr>
          <p:cNvPr id="40970" name="Прямоугольник 2"/>
          <p:cNvSpPr>
            <a:spLocks noChangeArrowheads="1"/>
          </p:cNvSpPr>
          <p:nvPr/>
        </p:nvSpPr>
        <p:spPr bwMode="auto">
          <a:xfrm>
            <a:off x="1262063" y="5786438"/>
            <a:ext cx="7667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b="1" i="1">
                <a:latin typeface="Times New Roman" pitchFamily="18" charset="0"/>
                <a:cs typeface="Times New Roman" pitchFamily="18" charset="0"/>
              </a:rPr>
              <a:t>Экзоцитоз</a:t>
            </a:r>
            <a:r>
              <a:rPr lang="kk-KZ" altLang="ru-RU" sz="2400" i="1">
                <a:latin typeface="Times New Roman" pitchFamily="18" charset="0"/>
                <a:cs typeface="Times New Roman" pitchFamily="18" charset="0"/>
              </a:rPr>
              <a:t> – жоғары салмағы бар заттардың және бөлшектердің клетканың ішінен сыртқа тасымалдау.</a:t>
            </a:r>
            <a:endParaRPr lang="ru-RU" altLang="ru-RU" sz="2400" i="1">
              <a:latin typeface="Times New Roman" pitchFamily="18" charset="0"/>
              <a:cs typeface="Times New Roman" pitchFamily="18" charset="0"/>
            </a:endParaRPr>
          </a:p>
        </p:txBody>
      </p:sp>
    </p:spTree>
    <p:extLst>
      <p:ext uri="{BB962C8B-B14F-4D97-AF65-F5344CB8AC3E}">
        <p14:creationId xmlns:p14="http://schemas.microsoft.com/office/powerpoint/2010/main" val="338131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3797" name="Точечный рисунок" r:id="rId3" imgW="4175238" imgH="3421677" progId="PBrush">
                  <p:embed/>
                </p:oleObj>
              </mc:Choice>
              <mc:Fallback>
                <p:oleObj name="Точечный рисунок" r:id="rId3" imgW="4175238" imgH="3421677" progId="PBrush">
                  <p:embed/>
                  <p:pic>
                    <p:nvPicPr>
                      <p:cNvPr id="4198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1987" name="Рисунок 4"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Прямоугольник 1"/>
          <p:cNvSpPr>
            <a:spLocks noChangeArrowheads="1"/>
          </p:cNvSpPr>
          <p:nvPr/>
        </p:nvSpPr>
        <p:spPr bwMode="auto">
          <a:xfrm>
            <a:off x="1331913" y="450850"/>
            <a:ext cx="7632700" cy="415498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dirty="0">
                <a:latin typeface="Times New Roman" pitchFamily="18" charset="0"/>
                <a:cs typeface="Times New Roman" pitchFamily="18" charset="0"/>
              </a:rPr>
              <a:t>Ең жиі кездесетін экзоцитоздың түрі – </a:t>
            </a:r>
            <a:r>
              <a:rPr lang="kk-KZ" altLang="ru-RU" sz="2400" b="1" dirty="0">
                <a:latin typeface="Times New Roman" pitchFamily="18" charset="0"/>
                <a:cs typeface="Times New Roman" pitchFamily="18" charset="0"/>
              </a:rPr>
              <a:t>секреция</a:t>
            </a:r>
            <a:r>
              <a:rPr lang="kk-KZ" altLang="ru-RU" sz="2400" dirty="0">
                <a:latin typeface="Times New Roman" pitchFamily="18" charset="0"/>
                <a:cs typeface="Times New Roman" pitchFamily="18" charset="0"/>
              </a:rPr>
              <a:t>.  </a:t>
            </a:r>
          </a:p>
          <a:p>
            <a:pPr algn="just" eaLnBrk="1" hangingPunct="1"/>
            <a:r>
              <a:rPr lang="kk-KZ" altLang="ru-RU" sz="2400" b="1" i="1" dirty="0">
                <a:latin typeface="Times New Roman" pitchFamily="18" charset="0"/>
                <a:cs typeface="Times New Roman" pitchFamily="18" charset="0"/>
              </a:rPr>
              <a:t>Секреция </a:t>
            </a:r>
            <a:r>
              <a:rPr lang="kk-KZ" altLang="ru-RU" sz="2400" dirty="0">
                <a:latin typeface="Times New Roman" pitchFamily="18" charset="0"/>
                <a:cs typeface="Times New Roman" pitchFamily="18" charset="0"/>
              </a:rPr>
              <a:t>дегеніміз  - бұл </a:t>
            </a:r>
            <a:r>
              <a:rPr lang="kk-KZ" altLang="ru-RU" sz="2400" dirty="0" smtClean="0">
                <a:latin typeface="Times New Roman" pitchFamily="18" charset="0"/>
                <a:cs typeface="Times New Roman" pitchFamily="18" charset="0"/>
              </a:rPr>
              <a:t>еритін </a:t>
            </a:r>
            <a:r>
              <a:rPr lang="kk-KZ" altLang="ru-RU" sz="2400" dirty="0">
                <a:latin typeface="Times New Roman" pitchFamily="18" charset="0"/>
                <a:cs typeface="Times New Roman" pitchFamily="18" charset="0"/>
              </a:rPr>
              <a:t>заттардың клеткадан шығып  </a:t>
            </a:r>
            <a:r>
              <a:rPr lang="kk-KZ" altLang="ru-RU" sz="2400" dirty="0" smtClean="0">
                <a:latin typeface="Times New Roman" pitchFamily="18" charset="0"/>
                <a:cs typeface="Times New Roman" pitchFamily="18" charset="0"/>
              </a:rPr>
              <a:t>кетуі. </a:t>
            </a:r>
            <a:r>
              <a:rPr lang="kk-KZ" altLang="ru-RU" sz="2400" dirty="0">
                <a:latin typeface="Times New Roman" pitchFamily="18" charset="0"/>
                <a:cs typeface="Times New Roman" pitchFamily="18" charset="0"/>
              </a:rPr>
              <a:t>Секреция клетканың бір қызметі деп саналады. Әртүрлі молекулалық салмағы бар заттардың клеткадан сыртқа шығаруын секреция деп санайды. Соның ішінде </a:t>
            </a:r>
            <a:endParaRPr lang="ru-RU" altLang="ru-RU" sz="2400" dirty="0">
              <a:latin typeface="Times New Roman" pitchFamily="18" charset="0"/>
              <a:cs typeface="Times New Roman" pitchFamily="18" charset="0"/>
            </a:endParaRPr>
          </a:p>
          <a:p>
            <a:pPr algn="just" eaLnBrk="1" hangingPunct="1">
              <a:buFont typeface="Wingdings" pitchFamily="2" charset="2"/>
              <a:buChar char="Ø"/>
            </a:pPr>
            <a:r>
              <a:rPr lang="kk-KZ" altLang="ru-RU" sz="2400" dirty="0">
                <a:latin typeface="Times New Roman" pitchFamily="18" charset="0"/>
                <a:cs typeface="Times New Roman" pitchFamily="18" charset="0"/>
              </a:rPr>
              <a:t>молекулалық салмағы жоғары заттарды, мысалы </a:t>
            </a:r>
            <a:r>
              <a:rPr lang="kk-KZ" altLang="ru-RU" sz="2400" dirty="0" smtClean="0">
                <a:latin typeface="Times New Roman" pitchFamily="18" charset="0"/>
                <a:cs typeface="Times New Roman" pitchFamily="18" charset="0"/>
              </a:rPr>
              <a:t>гипофиздің </a:t>
            </a:r>
            <a:r>
              <a:rPr lang="kk-KZ" altLang="ru-RU" sz="2400" dirty="0">
                <a:latin typeface="Times New Roman" pitchFamily="18" charset="0"/>
                <a:cs typeface="Times New Roman" pitchFamily="18" charset="0"/>
              </a:rPr>
              <a:t>алғы бөлігінде белоктық гормондарды,</a:t>
            </a:r>
            <a:endParaRPr lang="ru-RU" altLang="ru-RU" sz="2400" dirty="0">
              <a:latin typeface="Times New Roman" pitchFamily="18" charset="0"/>
              <a:cs typeface="Times New Roman" pitchFamily="18" charset="0"/>
            </a:endParaRPr>
          </a:p>
          <a:p>
            <a:pPr algn="just" eaLnBrk="1" hangingPunct="1">
              <a:buFont typeface="Wingdings" pitchFamily="2" charset="2"/>
              <a:buChar char="Ø"/>
            </a:pPr>
            <a:r>
              <a:rPr lang="kk-KZ" altLang="ru-RU" sz="2400" dirty="0">
                <a:latin typeface="Times New Roman" pitchFamily="18" charset="0"/>
                <a:cs typeface="Times New Roman" pitchFamily="18" charset="0"/>
              </a:rPr>
              <a:t>молекулалық салмағы төмен заттарды, мысалы асқазан мен бұйректе сүтек иондарды,  дәнекер ұлпада биологиялық белсенді аминдерді, т.б.</a:t>
            </a:r>
            <a:endParaRPr lang="ru-RU" alt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2428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4821" name="Точечный рисунок" r:id="rId3" imgW="4175238" imgH="3421677" progId="PBrush">
                  <p:embed/>
                </p:oleObj>
              </mc:Choice>
              <mc:Fallback>
                <p:oleObj name="Точечный рисунок" r:id="rId3" imgW="4175238" imgH="3421677" progId="PBrush">
                  <p:embed/>
                  <p:pic>
                    <p:nvPicPr>
                      <p:cNvPr id="430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3011" name="Рисунок 4"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Прямоугольник 1"/>
          <p:cNvSpPr>
            <a:spLocks noChangeArrowheads="1"/>
          </p:cNvSpPr>
          <p:nvPr/>
        </p:nvSpPr>
        <p:spPr bwMode="auto">
          <a:xfrm>
            <a:off x="1258888" y="260648"/>
            <a:ext cx="7561262" cy="600164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3"/>
          </a:lnRef>
          <a:fillRef idx="1">
            <a:schemeClr val="lt1"/>
          </a:fillRef>
          <a:effectRef idx="0">
            <a:schemeClr val="accent3"/>
          </a:effectRef>
          <a:fontRef idx="minor">
            <a:schemeClr val="dk1"/>
          </a:fontRef>
        </p:style>
        <p:txBody>
          <a:bodyPr wrap="square">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b="1" i="1" dirty="0">
                <a:latin typeface="Times New Roman" pitchFamily="18" charset="0"/>
                <a:cs typeface="Times New Roman" pitchFamily="18" charset="0"/>
              </a:rPr>
              <a:t>Секреция бірнеше жол арқылы жүзеге асу мүмкін</a:t>
            </a:r>
            <a:r>
              <a:rPr lang="kk-KZ" altLang="ru-RU" sz="2400" b="1" i="1" dirty="0" smtClean="0">
                <a:latin typeface="Times New Roman" pitchFamily="18" charset="0"/>
                <a:cs typeface="Times New Roman" pitchFamily="18" charset="0"/>
              </a:rPr>
              <a:t>.</a:t>
            </a:r>
          </a:p>
          <a:p>
            <a:pPr algn="just" eaLnBrk="1" hangingPunct="1"/>
            <a:endParaRPr lang="ru-RU" altLang="ru-RU" sz="2400" b="1" i="1" dirty="0">
              <a:latin typeface="Times New Roman" pitchFamily="18" charset="0"/>
              <a:cs typeface="Times New Roman" pitchFamily="18" charset="0"/>
            </a:endParaRPr>
          </a:p>
          <a:p>
            <a:pPr algn="just" eaLnBrk="1" hangingPunct="1">
              <a:buFont typeface="Wingdings" pitchFamily="2" charset="2"/>
              <a:buChar char="ü"/>
            </a:pPr>
            <a:r>
              <a:rPr lang="kk-KZ" altLang="ru-RU" sz="2400" dirty="0">
                <a:latin typeface="Times New Roman" pitchFamily="18" charset="0"/>
                <a:cs typeface="Times New Roman" pitchFamily="18" charset="0"/>
              </a:rPr>
              <a:t>Бірінші жол арқылы секреция мынандай жүреді. Клетканың ішінде заттар секреторлы көпіршіктер түрінде  </a:t>
            </a:r>
            <a:r>
              <a:rPr lang="kk-KZ" altLang="ru-RU" sz="2400" dirty="0" smtClean="0">
                <a:latin typeface="Times New Roman" pitchFamily="18" charset="0"/>
                <a:cs typeface="Times New Roman" pitchFamily="18" charset="0"/>
              </a:rPr>
              <a:t>жиналады</a:t>
            </a:r>
            <a:r>
              <a:rPr lang="kk-KZ" altLang="ru-RU" sz="2400" dirty="0">
                <a:latin typeface="Times New Roman" pitchFamily="18" charset="0"/>
                <a:cs typeface="Times New Roman" pitchFamily="18" charset="0"/>
              </a:rPr>
              <a:t>. Одан кейін көпіршіктердің мембраналары плазмолеммамен қосылады, нәтижесінде көпіршіктің құрамындағы зат клетканың сыртына  көшеді. Осы жол арқылы молекулалық салмағы жоғары және молекулалық салмағы төмен заттар секретелу мүмкін. Мысалы, гормодардың және медиаторлардың секрециясы.</a:t>
            </a:r>
            <a:endParaRPr lang="ru-RU" altLang="ru-RU" sz="2400" dirty="0">
              <a:latin typeface="Times New Roman" pitchFamily="18" charset="0"/>
              <a:cs typeface="Times New Roman" pitchFamily="18" charset="0"/>
            </a:endParaRPr>
          </a:p>
          <a:p>
            <a:pPr algn="just" eaLnBrk="1" hangingPunct="1">
              <a:buFont typeface="Wingdings" pitchFamily="2" charset="2"/>
              <a:buChar char="ü"/>
            </a:pPr>
            <a:r>
              <a:rPr lang="kk-KZ" altLang="ru-RU" sz="2400" dirty="0">
                <a:latin typeface="Times New Roman" pitchFamily="18" charset="0"/>
                <a:cs typeface="Times New Roman" pitchFamily="18" charset="0"/>
              </a:rPr>
              <a:t>Секрецияның екінші жолы – секреция женілдеткен диффузия немесе активті транспорт түрінде жүзеге асады. Бұл жол арқылы өте аз заттардың секрециясы жүзеге асады.  Мысалы, асқазан мен </a:t>
            </a:r>
            <a:r>
              <a:rPr lang="kk-KZ" altLang="ru-RU" sz="2400" dirty="0" smtClean="0">
                <a:latin typeface="Times New Roman" pitchFamily="18" charset="0"/>
                <a:cs typeface="Times New Roman" pitchFamily="18" charset="0"/>
              </a:rPr>
              <a:t>бүйректе  сутек </a:t>
            </a:r>
            <a:r>
              <a:rPr lang="kk-KZ" altLang="ru-RU" sz="2400" dirty="0">
                <a:latin typeface="Times New Roman" pitchFamily="18" charset="0"/>
                <a:cs typeface="Times New Roman" pitchFamily="18" charset="0"/>
              </a:rPr>
              <a:t>иондардың секрециясы</a:t>
            </a:r>
            <a:endParaRPr lang="ru-RU" altLang="ru-RU" sz="2400" dirty="0"/>
          </a:p>
        </p:txBody>
      </p:sp>
    </p:spTree>
    <p:extLst>
      <p:ext uri="{BB962C8B-B14F-4D97-AF65-F5344CB8AC3E}">
        <p14:creationId xmlns:p14="http://schemas.microsoft.com/office/powerpoint/2010/main" val="68712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5845" name="Точечный рисунок" r:id="rId3" imgW="4175238" imgH="3421677" progId="PBrush">
                  <p:embed/>
                </p:oleObj>
              </mc:Choice>
              <mc:Fallback>
                <p:oleObj name="Точечный рисунок" r:id="rId3" imgW="4175238" imgH="3421677" progId="PBrush">
                  <p:embed/>
                  <p:pic>
                    <p:nvPicPr>
                      <p:cNvPr id="4403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4035" name="Рисунок 4"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Прямоугольник 1"/>
          <p:cNvSpPr>
            <a:spLocks noChangeArrowheads="1"/>
          </p:cNvSpPr>
          <p:nvPr/>
        </p:nvSpPr>
        <p:spPr bwMode="auto">
          <a:xfrm>
            <a:off x="1476375" y="450850"/>
            <a:ext cx="71993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dirty="0">
                <a:latin typeface="Times New Roman" pitchFamily="18" charset="0"/>
                <a:cs typeface="Times New Roman" pitchFamily="18" charset="0"/>
              </a:rPr>
              <a:t>Экзоцитоздың екінші түрі - </a:t>
            </a:r>
            <a:r>
              <a:rPr lang="kk-KZ" altLang="ru-RU" sz="2400" b="1" dirty="0">
                <a:latin typeface="Times New Roman" pitchFamily="18" charset="0"/>
                <a:cs typeface="Times New Roman" pitchFamily="18" charset="0"/>
              </a:rPr>
              <a:t> экскреция</a:t>
            </a:r>
            <a:r>
              <a:rPr lang="kk-KZ" altLang="ru-RU" sz="2400" dirty="0">
                <a:latin typeface="Times New Roman" pitchFamily="18" charset="0"/>
                <a:cs typeface="Times New Roman" pitchFamily="18" charset="0"/>
              </a:rPr>
              <a:t>. </a:t>
            </a:r>
            <a:endParaRPr lang="ru-RU" altLang="ru-RU" sz="2400" dirty="0">
              <a:latin typeface="Times New Roman" pitchFamily="18" charset="0"/>
              <a:cs typeface="Times New Roman" pitchFamily="18" charset="0"/>
            </a:endParaRPr>
          </a:p>
          <a:p>
            <a:pPr algn="just" eaLnBrk="1" hangingPunct="1"/>
            <a:r>
              <a:rPr lang="kk-KZ" altLang="ru-RU" sz="2400" b="1" dirty="0">
                <a:latin typeface="Times New Roman" pitchFamily="18" charset="0"/>
                <a:cs typeface="Times New Roman" pitchFamily="18" charset="0"/>
              </a:rPr>
              <a:t>Экскреция </a:t>
            </a:r>
            <a:r>
              <a:rPr lang="kk-KZ" altLang="ru-RU" sz="2400" dirty="0">
                <a:latin typeface="Times New Roman" pitchFamily="18" charset="0"/>
                <a:cs typeface="Times New Roman" pitchFamily="18" charset="0"/>
              </a:rPr>
              <a:t> арқылы клеткадан қатты бөлшектер шығарылып жиберіледі. Мысалы ретінде эритропоэздің ақырғы сатысында ретикулоциттердің органелларлардың аггрегаталынған қалдықтарының шығарылып кетірілуы. Мүмкін экскреция механизмі мынандай болады. Алдымен клеткадан шығып кететін бөлшектер цитоплазмалық көпіршіктердің ішінде орналасады, одан кейін  көпіршіктер плазмолеммамен қосылады.</a:t>
            </a:r>
            <a:endParaRPr lang="ru-RU" alt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403258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6869" name="Точечный рисунок" r:id="rId3" imgW="4175238" imgH="3421677" progId="PBrush">
                  <p:embed/>
                </p:oleObj>
              </mc:Choice>
              <mc:Fallback>
                <p:oleObj name="Точечный рисунок" r:id="rId3" imgW="4175238" imgH="3421677" progId="PBrush">
                  <p:embed/>
                  <p:pic>
                    <p:nvPicPr>
                      <p:cNvPr id="4505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45059" name="Рисунок 4"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Прямоугольник 1"/>
          <p:cNvSpPr>
            <a:spLocks noChangeArrowheads="1"/>
          </p:cNvSpPr>
          <p:nvPr/>
        </p:nvSpPr>
        <p:spPr bwMode="auto">
          <a:xfrm>
            <a:off x="1476375" y="523875"/>
            <a:ext cx="73437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400" b="1" dirty="0">
                <a:latin typeface="Times New Roman" pitchFamily="18" charset="0"/>
                <a:cs typeface="Times New Roman" pitchFamily="18" charset="0"/>
              </a:rPr>
              <a:t>Рекреция</a:t>
            </a:r>
            <a:r>
              <a:rPr lang="kk-KZ" altLang="ru-RU" sz="2400" dirty="0">
                <a:latin typeface="Times New Roman" pitchFamily="18" charset="0"/>
                <a:cs typeface="Times New Roman" pitchFamily="18" charset="0"/>
              </a:rPr>
              <a:t> –  клетка арқылы қатты заттарды тасымалдау.  Мембрана арқылы  тасымалдауы бұл жолда фагоцитозмен экскреция жолдары біріккен деп санауға болады. </a:t>
            </a:r>
            <a:endParaRPr lang="ru-RU" altLang="ru-RU" sz="2400" dirty="0">
              <a:latin typeface="Times New Roman" pitchFamily="18" charset="0"/>
              <a:cs typeface="Times New Roman" pitchFamily="18" charset="0"/>
            </a:endParaRPr>
          </a:p>
          <a:p>
            <a:pPr algn="just" eaLnBrk="1" hangingPunct="1"/>
            <a:r>
              <a:rPr lang="kk-KZ" altLang="ru-RU" sz="2400" dirty="0">
                <a:latin typeface="Times New Roman" pitchFamily="18" charset="0"/>
                <a:cs typeface="Times New Roman" pitchFamily="18" charset="0"/>
              </a:rPr>
              <a:t>Рекреция жол </a:t>
            </a:r>
            <a:r>
              <a:rPr lang="kk-KZ" altLang="ru-RU" sz="2400" dirty="0" smtClean="0">
                <a:latin typeface="Times New Roman" pitchFamily="18" charset="0"/>
                <a:cs typeface="Times New Roman" pitchFamily="18" charset="0"/>
              </a:rPr>
              <a:t>арқылы </a:t>
            </a:r>
            <a:r>
              <a:rPr lang="kk-KZ" altLang="ru-RU" sz="2400" dirty="0">
                <a:latin typeface="Times New Roman" pitchFamily="18" charset="0"/>
                <a:cs typeface="Times New Roman" pitchFamily="18" charset="0"/>
              </a:rPr>
              <a:t>эпителий шырыштын қабығы мен терінің ерекше макрофагтары қызмет  атқарады. Бұл келесі макрофагтары: М клеткалары, дендритты клеткалар, Лангерганс клеткалар. Бұл клеткалар бір жағынан бактерий бөлшектерің жұтып алады, екінші жағына олардын бөліктерін (обломки) шығарып жібереді. Сонымен айтуға болады, бұл клеткалар рекреция процесті қамсыздандырады</a:t>
            </a:r>
            <a:r>
              <a:rPr lang="kk-KZ" altLang="ru-RU" sz="2400" dirty="0" smtClean="0">
                <a:latin typeface="Times New Roman" pitchFamily="18" charset="0"/>
                <a:cs typeface="Times New Roman" pitchFamily="18" charset="0"/>
              </a:rPr>
              <a:t>.</a:t>
            </a:r>
            <a:endParaRPr lang="ru-RU" alt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9254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b="1" dirty="0"/>
              <a:t>Биоэлектрлік потенциалдар</a:t>
            </a:r>
            <a:endParaRPr lang="ru-RU" dirty="0"/>
          </a:p>
        </p:txBody>
      </p:sp>
      <p:sp>
        <p:nvSpPr>
          <p:cNvPr id="3" name="Объект 2"/>
          <p:cNvSpPr>
            <a:spLocks noGrp="1"/>
          </p:cNvSpPr>
          <p:nvPr>
            <p:ph idx="1"/>
          </p:nvPr>
        </p:nvSpPr>
        <p:spPr/>
        <p:txBody>
          <a:bodyPr>
            <a:normAutofit fontScale="85000" lnSpcReduction="20000"/>
          </a:bodyPr>
          <a:lstStyle/>
          <a:p>
            <a:pPr algn="just"/>
            <a:r>
              <a:rPr lang="kk-KZ" dirty="0">
                <a:latin typeface="Times New Roman" panose="02020603050405020304" pitchFamily="18" charset="0"/>
                <a:cs typeface="Times New Roman" panose="02020603050405020304" pitchFamily="18" charset="0"/>
              </a:rPr>
              <a:t>Тірі жасушаларда, мүшелерде және адам мен жануарлар ұлпаларында пайда болатын электр потенциалдарды - биопотенциалдар деп аталады. Биоэлектрлік потенциалдар ағзада жүретін нәзік үрдістерді көрсетіп береді. Сондықтан зерттелетін мүшелер мен жүйелердегі кез келген патологиялық және қызметтік өзгерістер олардың параметрлері мен формаларында көрініс табады. Бұл өзгерістер тіршілік үрдістерін қарастырғанда, диагностикада, емдеумен аурудың алдын-алуда адамның жұмыс қабілетін және көңіл күйін тексеруде т.б. қажет болады.</a:t>
            </a:r>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08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3077" name="Точечный рисунок" r:id="rId3" imgW="4175238" imgH="3421677" progId="PBrush">
                  <p:embed/>
                </p:oleObj>
              </mc:Choice>
              <mc:Fallback>
                <p:oleObj name="Точечный рисунок" r:id="rId3" imgW="4175238" imgH="3421677" progId="PBrush">
                  <p:embed/>
                  <p:pic>
                    <p:nvPicPr>
                      <p:cNvPr id="512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5123"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547664" y="892791"/>
            <a:ext cx="7200900" cy="489364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marL="285750" indent="-285750" algn="just">
              <a:buFont typeface="Arial" pitchFamily="34" charset="0"/>
              <a:buChar char="•"/>
              <a:defRPr/>
            </a:pPr>
            <a:r>
              <a:rPr lang="kk-KZ" sz="2400" dirty="0">
                <a:latin typeface="+mj-lt"/>
              </a:rPr>
              <a:t>Биологиялық мембраналардың әртүрлі иондарды іріктеп тасымалдау нәтижесінде клетканың ішіндегі және сырткы сұйықтығында иондардың концентрациясында айырмашылығы </a:t>
            </a:r>
            <a:r>
              <a:rPr lang="kk-KZ" sz="2400" dirty="0" smtClean="0">
                <a:latin typeface="+mj-lt"/>
              </a:rPr>
              <a:t>болады, яғни </a:t>
            </a:r>
            <a:r>
              <a:rPr lang="kk-KZ" sz="2400" b="1" i="1" dirty="0">
                <a:latin typeface="+mj-lt"/>
              </a:rPr>
              <a:t>иондардың концентрациясының градиенті болады. </a:t>
            </a:r>
            <a:r>
              <a:rPr lang="kk-KZ" sz="2400" dirty="0">
                <a:latin typeface="+mj-lt"/>
              </a:rPr>
              <a:t>Бұл иондық концентрациясының нәтижесінде </a:t>
            </a:r>
            <a:r>
              <a:rPr lang="kk-KZ" sz="2400" b="1" i="1" dirty="0" smtClean="0">
                <a:latin typeface="+mj-lt"/>
              </a:rPr>
              <a:t>потенциалды </a:t>
            </a:r>
            <a:r>
              <a:rPr lang="kk-KZ" sz="2400" b="1" i="1" dirty="0">
                <a:latin typeface="+mj-lt"/>
              </a:rPr>
              <a:t>энергия пайда болады. </a:t>
            </a:r>
            <a:r>
              <a:rPr lang="kk-KZ" sz="2400" dirty="0">
                <a:latin typeface="+mj-lt"/>
              </a:rPr>
              <a:t>Трансмембраналық иондық градиенті клетка пайдаланады:</a:t>
            </a:r>
          </a:p>
          <a:p>
            <a:pPr marL="285750" indent="-285750" algn="just">
              <a:buFont typeface="Arial" pitchFamily="34" charset="0"/>
              <a:buChar char="•"/>
              <a:defRPr/>
            </a:pPr>
            <a:r>
              <a:rPr lang="kk-KZ" sz="2400" dirty="0">
                <a:latin typeface="+mj-lt"/>
              </a:rPr>
              <a:t>АТФ-тың синтезін жүзеге асыру үшін,</a:t>
            </a:r>
          </a:p>
          <a:p>
            <a:pPr marL="285750" indent="-285750" algn="just">
              <a:buFont typeface="Arial" pitchFamily="34" charset="0"/>
              <a:buChar char="•"/>
              <a:defRPr/>
            </a:pPr>
            <a:r>
              <a:rPr lang="kk-KZ" sz="2400" dirty="0">
                <a:latin typeface="+mj-lt"/>
              </a:rPr>
              <a:t>әртүрлі тасымалдау процестерді </a:t>
            </a:r>
            <a:r>
              <a:rPr lang="kk-KZ" sz="2400" dirty="0" smtClean="0">
                <a:latin typeface="+mj-lt"/>
              </a:rPr>
              <a:t>қамтамасыздан-дыру </a:t>
            </a:r>
            <a:r>
              <a:rPr lang="kk-KZ" sz="2400" dirty="0">
                <a:latin typeface="+mj-lt"/>
              </a:rPr>
              <a:t>үшін,</a:t>
            </a:r>
          </a:p>
          <a:p>
            <a:pPr marL="285750" indent="-285750" algn="just">
              <a:buFont typeface="Arial" pitchFamily="34" charset="0"/>
              <a:buChar char="•"/>
              <a:defRPr/>
            </a:pPr>
            <a:r>
              <a:rPr lang="kk-KZ" sz="2400" dirty="0">
                <a:latin typeface="+mj-lt"/>
              </a:rPr>
              <a:t>электр  сигналдарды алып беру </a:t>
            </a:r>
            <a:r>
              <a:rPr lang="kk-KZ" sz="2400" dirty="0" smtClean="0">
                <a:latin typeface="+mj-lt"/>
              </a:rPr>
              <a:t>үшін қолданады.</a:t>
            </a:r>
            <a:endParaRPr lang="kk-KZ" sz="2400" dirty="0">
              <a:latin typeface="+mj-lt"/>
            </a:endParaRPr>
          </a:p>
        </p:txBody>
      </p:sp>
    </p:spTree>
    <p:extLst>
      <p:ext uri="{BB962C8B-B14F-4D97-AF65-F5344CB8AC3E}">
        <p14:creationId xmlns:p14="http://schemas.microsoft.com/office/powerpoint/2010/main" val="3447827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91264" cy="5865515"/>
          </a:xfrm>
        </p:spPr>
        <p:txBody>
          <a:bodyPr>
            <a:normAutofit fontScale="77500" lnSpcReduction="20000"/>
          </a:bodyPr>
          <a:lstStyle/>
          <a:p>
            <a:r>
              <a:rPr lang="kk-KZ" b="1" dirty="0"/>
              <a:t>Тыныштық (мембраналық) потенциал дегеніміз не?</a:t>
            </a:r>
          </a:p>
          <a:p>
            <a:r>
              <a:rPr lang="kk-KZ" b="1" dirty="0"/>
              <a:t> –</a:t>
            </a:r>
            <a:r>
              <a:rPr lang="kk-KZ" dirty="0"/>
              <a:t>қозбаған күйдегі мембрананың сыртқы және ішкі бетіндегі арасында тіркелген электр потенциалдардың айырмасын айтады.Тыныштық потенциал мембрананың 2 жағдайда иондардың концентрациясының әрекетіне байланысты болады. Егер қандай да бір ионның клетка ішіндегі концентрациясы С</a:t>
            </a:r>
            <a:r>
              <a:rPr lang="kk-KZ" baseline="-25000" dirty="0"/>
              <a:t>ішкі</a:t>
            </a:r>
            <a:r>
              <a:rPr lang="kk-KZ" dirty="0"/>
              <a:t> осы ионның сыртқы концентрациясынан С</a:t>
            </a:r>
            <a:r>
              <a:rPr lang="kk-KZ" baseline="-25000" dirty="0"/>
              <a:t>сыртқы </a:t>
            </a:r>
            <a:r>
              <a:rPr lang="kk-KZ" dirty="0"/>
              <a:t>өзгеше болса және мембранада осы иондар үшін өнімді болса онда мембрана арқылы зарядтан бөлшектің ағыны пайда болады.Нәтижесінде клеткалардың іші мен сырты арасында потенциалдар айырмашылығы пайда болады. </a:t>
            </a:r>
            <a:endParaRPr lang="ru-RU" dirty="0"/>
          </a:p>
          <a:p>
            <a:r>
              <a:rPr lang="kk-KZ" dirty="0"/>
              <a:t>-тыныштық потенциалдары есептеуде </a:t>
            </a:r>
            <a:r>
              <a:rPr lang="kk-KZ" b="1" dirty="0"/>
              <a:t>Нернст теңдеуі, Гольдман теңдеуі, Гомас теңдеуі қолданады.</a:t>
            </a:r>
            <a:endParaRPr lang="ru-RU" dirty="0"/>
          </a:p>
          <a:p>
            <a:endParaRPr lang="ru-RU" dirty="0"/>
          </a:p>
        </p:txBody>
      </p:sp>
    </p:spTree>
    <p:extLst>
      <p:ext uri="{BB962C8B-B14F-4D97-AF65-F5344CB8AC3E}">
        <p14:creationId xmlns:p14="http://schemas.microsoft.com/office/powerpoint/2010/main" val="733927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cstate="print"/>
          <a:srcRect/>
          <a:stretch>
            <a:fillRect/>
          </a:stretch>
        </p:blipFill>
        <p:spPr bwMode="auto">
          <a:xfrm>
            <a:off x="331788" y="1028700"/>
            <a:ext cx="8455025" cy="5697538"/>
          </a:xfrm>
          <a:prstGeom prst="rect">
            <a:avLst/>
          </a:prstGeom>
          <a:noFill/>
          <a:ln w="9525">
            <a:noFill/>
            <a:miter lim="800000"/>
            <a:headEnd/>
            <a:tailEnd/>
          </a:ln>
        </p:spPr>
      </p:pic>
      <p:sp>
        <p:nvSpPr>
          <p:cNvPr id="22531" name="TextBox 3"/>
          <p:cNvSpPr txBox="1">
            <a:spLocks noChangeArrowheads="1"/>
          </p:cNvSpPr>
          <p:nvPr/>
        </p:nvSpPr>
        <p:spPr bwMode="auto">
          <a:xfrm>
            <a:off x="857250" y="0"/>
            <a:ext cx="8501063" cy="708025"/>
          </a:xfrm>
          <a:prstGeom prst="rect">
            <a:avLst/>
          </a:prstGeom>
          <a:noFill/>
          <a:ln w="9525">
            <a:noFill/>
            <a:miter lim="800000"/>
            <a:headEnd/>
            <a:tailEnd/>
          </a:ln>
        </p:spPr>
        <p:txBody>
          <a:bodyPr>
            <a:spAutoFit/>
          </a:bodyPr>
          <a:lstStyle/>
          <a:p>
            <a:r>
              <a:rPr lang="kk-KZ" sz="4000" b="1"/>
              <a:t>Мембрана қозбаған кезде</a:t>
            </a:r>
            <a:endParaRPr lang="ru-RU" sz="4000" b="1" dirty="0"/>
          </a:p>
        </p:txBody>
      </p:sp>
    </p:spTree>
    <p:extLst>
      <p:ext uri="{BB962C8B-B14F-4D97-AF65-F5344CB8AC3E}">
        <p14:creationId xmlns:p14="http://schemas.microsoft.com/office/powerpoint/2010/main" val="1788396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t>Әрекет потенциалы</a:t>
            </a:r>
            <a:endParaRPr lang="ru-RU" dirty="0"/>
          </a:p>
        </p:txBody>
      </p:sp>
      <p:sp>
        <p:nvSpPr>
          <p:cNvPr id="3" name="Объект 2"/>
          <p:cNvSpPr>
            <a:spLocks noGrp="1"/>
          </p:cNvSpPr>
          <p:nvPr>
            <p:ph idx="1"/>
          </p:nvPr>
        </p:nvSpPr>
        <p:spPr/>
        <p:txBody>
          <a:bodyPr>
            <a:normAutofit fontScale="77500" lnSpcReduction="20000"/>
          </a:bodyPr>
          <a:lstStyle/>
          <a:p>
            <a:r>
              <a:rPr lang="kk-KZ" dirty="0">
                <a:latin typeface="Times New Roman"/>
                <a:ea typeface="Times New Roman"/>
              </a:rPr>
              <a:t>Нерв пен ет ұлпалары қозған кезде байқалатын биоэлектрлік потенциалдың шапшаң тербелістерін </a:t>
            </a:r>
            <a:r>
              <a:rPr lang="kk-KZ" b="1" dirty="0">
                <a:latin typeface="Times New Roman"/>
                <a:ea typeface="Times New Roman"/>
              </a:rPr>
              <a:t>әрекет потенциалы </a:t>
            </a:r>
            <a:r>
              <a:rPr lang="kk-KZ" dirty="0">
                <a:latin typeface="Times New Roman"/>
                <a:ea typeface="Times New Roman"/>
              </a:rPr>
              <a:t>дейді. Әрекет потенциалы ұлпаның қозған және қозбаған учаскелерінің арасында зарядтар айырмасының пайда болуынан туындайды. Ұлпаның қозған учаскесінде теріс заряд, қозбаған учаскелерінде оң заряд қалыптасады. </a:t>
            </a:r>
            <a:br>
              <a:rPr lang="kk-KZ" dirty="0">
                <a:latin typeface="Times New Roman"/>
                <a:ea typeface="Times New Roman"/>
              </a:rPr>
            </a:br>
            <a:r>
              <a:rPr lang="kk-KZ" dirty="0">
                <a:latin typeface="Times New Roman"/>
                <a:ea typeface="Times New Roman"/>
              </a:rPr>
              <a:t>Әрекет потенциалы 0,5-0,8 мс созылатын потенциал шыңы және іздік потенциалдан тұрады. Әрекет потенциалының шыңы қозу үрдісі кезінде туындайды да, ол өрлеу және төмендеу сатыларынан құралады.</a:t>
            </a:r>
            <a:r>
              <a:rPr lang="kk-KZ" b="1" u="sng" dirty="0">
                <a:solidFill>
                  <a:srgbClr val="FF0000"/>
                </a:solidFill>
                <a:effectLst>
                  <a:outerShdw blurRad="38100" dist="38100" dir="2700000" algn="tl">
                    <a:srgbClr val="C0C0C0"/>
                  </a:outerShdw>
                </a:effectLst>
              </a:rPr>
              <a:t> </a:t>
            </a:r>
            <a:r>
              <a:rPr lang="kk-KZ" dirty="0">
                <a:effectLst>
                  <a:outerShdw blurRad="38100" dist="38100" dir="2700000" algn="tl">
                    <a:srgbClr val="C0C0C0"/>
                  </a:outerShdw>
                </a:effectLst>
                <a:latin typeface="Times New Roman" panose="02020603050405020304" pitchFamily="18" charset="0"/>
                <a:cs typeface="Times New Roman" panose="02020603050405020304" pitchFamily="18" charset="0"/>
              </a:rPr>
              <a:t>Оның пайда болу себебі натрий  иондарының</a:t>
            </a:r>
            <a:r>
              <a:rPr lang="ru-RU" dirty="0">
                <a:latin typeface="Times New Roman" panose="02020603050405020304" pitchFamily="18" charset="0"/>
                <a:cs typeface="Times New Roman" panose="02020603050405020304" pitchFamily="18" charset="0"/>
              </a:rPr>
              <a:t> </a:t>
            </a:r>
            <a:r>
              <a:rPr lang="kk-KZ" dirty="0">
                <a:latin typeface="Times New Roman" panose="02020603050405020304" pitchFamily="18" charset="0"/>
                <a:cs typeface="Times New Roman" panose="02020603050405020304" pitchFamily="18" charset="0"/>
              </a:rPr>
              <a:t>жасуша ішіне өтімділігінің артуы.</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388327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23850" y="277813"/>
            <a:ext cx="8362950" cy="2430462"/>
          </a:xfrm>
        </p:spPr>
        <p:txBody>
          <a:bodyPr>
            <a:normAutofit/>
          </a:bodyPr>
          <a:lstStyle/>
          <a:p>
            <a:pPr eaLnBrk="1" hangingPunct="1">
              <a:defRPr/>
            </a:pPr>
            <a:r>
              <a:rPr lang="ru-RU" sz="2800" i="1" dirty="0"/>
              <a:t>Мембранным потенциалом</a:t>
            </a:r>
            <a:r>
              <a:rPr lang="ru-RU" sz="2800" dirty="0"/>
              <a:t> называется разность потенциалов между внутренней и наружной поверхностями мембраны.</a:t>
            </a:r>
          </a:p>
        </p:txBody>
      </p:sp>
      <p:graphicFrame>
        <p:nvGraphicFramePr>
          <p:cNvPr id="2" name="Схема 1"/>
          <p:cNvGraphicFramePr/>
          <p:nvPr>
            <p:extLst/>
          </p:nvPr>
        </p:nvGraphicFramePr>
        <p:xfrm>
          <a:off x="-9736" y="2492896"/>
          <a:ext cx="9144000" cy="4005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46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wheel(4)">
                                      <p:cBhvr>
                                        <p:cTn id="7" dur="2000"/>
                                        <p:tgtEl>
                                          <p:spTgt spid="91138"/>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Graphic spid="2"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90" name="Rectangle 6"/>
          <p:cNvSpPr>
            <a:spLocks noGrp="1" noChangeArrowheads="1"/>
          </p:cNvSpPr>
          <p:nvPr>
            <p:ph type="title"/>
          </p:nvPr>
        </p:nvSpPr>
        <p:spPr>
          <a:xfrm>
            <a:off x="457200" y="277813"/>
            <a:ext cx="8229600" cy="5815012"/>
          </a:xfrm>
        </p:spPr>
        <p:txBody>
          <a:bodyPr/>
          <a:lstStyle/>
          <a:p>
            <a:pPr eaLnBrk="1" hangingPunct="1">
              <a:defRPr/>
            </a:pPr>
            <a:r>
              <a:rPr lang="ru-RU" sz="6600"/>
              <a:t>Потенциал покоя</a:t>
            </a:r>
            <a:r>
              <a:rPr lang="ru-RU"/>
              <a:t> – стационарная разность электрических потенциалов, регистрируемых между внутренней и наружной поверхностями мембраны в невозбужденном состоянии.</a:t>
            </a:r>
          </a:p>
        </p:txBody>
      </p:sp>
    </p:spTree>
    <p:extLst>
      <p:ext uri="{BB962C8B-B14F-4D97-AF65-F5344CB8AC3E}">
        <p14:creationId xmlns:p14="http://schemas.microsoft.com/office/powerpoint/2010/main" val="28199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wheel(1)">
                                      <p:cBhvr>
                                        <p:cTn id="7" dur="20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ru-RU" dirty="0" err="1"/>
              <a:t>Тыныштық </a:t>
            </a:r>
            <a:r>
              <a:rPr lang="ru-RU" dirty="0"/>
              <a:t>потенциалы</a:t>
            </a:r>
          </a:p>
        </p:txBody>
      </p:sp>
      <p:sp>
        <p:nvSpPr>
          <p:cNvPr id="96259" name="Rectangle 3"/>
          <p:cNvSpPr>
            <a:spLocks noGrp="1" noChangeArrowheads="1"/>
          </p:cNvSpPr>
          <p:nvPr>
            <p:ph type="body" sz="half" idx="1"/>
          </p:nvPr>
        </p:nvSpPr>
        <p:spPr/>
        <p:txBody>
          <a:bodyPr/>
          <a:lstStyle/>
          <a:p>
            <a:pPr eaLnBrk="1" hangingPunct="1">
              <a:buFont typeface="Wingdings" pitchFamily="2" charset="2"/>
              <a:buNone/>
              <a:defRPr/>
            </a:pPr>
            <a:r>
              <a:rPr lang="ru-RU" sz="2800"/>
              <a:t>                                    </a:t>
            </a:r>
          </a:p>
        </p:txBody>
      </p:sp>
      <p:grpSp>
        <p:nvGrpSpPr>
          <p:cNvPr id="2" name="Group 4"/>
          <p:cNvGrpSpPr>
            <a:grpSpLocks/>
          </p:cNvGrpSpPr>
          <p:nvPr/>
        </p:nvGrpSpPr>
        <p:grpSpPr bwMode="auto">
          <a:xfrm>
            <a:off x="0" y="1704975"/>
            <a:ext cx="4932363" cy="5153025"/>
            <a:chOff x="2214" y="2159"/>
            <a:chExt cx="12780" cy="7560"/>
          </a:xfrm>
        </p:grpSpPr>
        <p:sp>
          <p:nvSpPr>
            <p:cNvPr id="27682" name="Rectangle 5"/>
            <p:cNvSpPr>
              <a:spLocks noChangeArrowheads="1"/>
            </p:cNvSpPr>
            <p:nvPr/>
          </p:nvSpPr>
          <p:spPr bwMode="auto">
            <a:xfrm>
              <a:off x="2214" y="2159"/>
              <a:ext cx="12780" cy="7560"/>
            </a:xfrm>
            <a:prstGeom prst="rect">
              <a:avLst/>
            </a:prstGeom>
            <a:solidFill>
              <a:srgbClr val="99CCFF"/>
            </a:solidFill>
            <a:ln w="9525">
              <a:solidFill>
                <a:srgbClr val="000000"/>
              </a:solidFill>
              <a:miter lim="800000"/>
              <a:headEnd/>
              <a:tailEnd/>
            </a:ln>
          </p:spPr>
          <p:txBody>
            <a:bodyPr/>
            <a:lstStyle/>
            <a:p>
              <a:endParaRPr lang="ru-RU"/>
            </a:p>
          </p:txBody>
        </p:sp>
        <p:sp>
          <p:nvSpPr>
            <p:cNvPr id="27683" name="Oval 6"/>
            <p:cNvSpPr>
              <a:spLocks noChangeArrowheads="1"/>
            </p:cNvSpPr>
            <p:nvPr/>
          </p:nvSpPr>
          <p:spPr bwMode="auto">
            <a:xfrm>
              <a:off x="5274" y="4499"/>
              <a:ext cx="6300" cy="3060"/>
            </a:xfrm>
            <a:prstGeom prst="ellipse">
              <a:avLst/>
            </a:prstGeom>
            <a:solidFill>
              <a:srgbClr val="CC99FF"/>
            </a:solidFill>
            <a:ln w="9525">
              <a:solidFill>
                <a:srgbClr val="000000"/>
              </a:solidFill>
              <a:round/>
              <a:headEnd/>
              <a:tailEnd/>
            </a:ln>
          </p:spPr>
          <p:txBody>
            <a:bodyPr/>
            <a:lstStyle/>
            <a:p>
              <a:endParaRPr lang="ru-RU"/>
            </a:p>
          </p:txBody>
        </p:sp>
        <p:sp>
          <p:nvSpPr>
            <p:cNvPr id="27684" name="WordArt 7"/>
            <p:cNvSpPr>
              <a:spLocks noChangeArrowheads="1" noChangeShapeType="1" noTextEdit="1"/>
            </p:cNvSpPr>
            <p:nvPr/>
          </p:nvSpPr>
          <p:spPr bwMode="auto">
            <a:xfrm>
              <a:off x="7614" y="5579"/>
              <a:ext cx="2340" cy="72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Клетка</a:t>
              </a:r>
            </a:p>
          </p:txBody>
        </p:sp>
        <p:sp>
          <p:nvSpPr>
            <p:cNvPr id="27685" name="Line 8"/>
            <p:cNvSpPr>
              <a:spLocks noChangeShapeType="1"/>
            </p:cNvSpPr>
            <p:nvPr/>
          </p:nvSpPr>
          <p:spPr bwMode="auto">
            <a:xfrm flipV="1">
              <a:off x="7974" y="6839"/>
              <a:ext cx="360" cy="1620"/>
            </a:xfrm>
            <a:prstGeom prst="line">
              <a:avLst/>
            </a:prstGeom>
            <a:noFill/>
            <a:ln w="38100">
              <a:solidFill>
                <a:srgbClr val="000000"/>
              </a:solidFill>
              <a:round/>
              <a:headEnd/>
              <a:tailEnd type="triangle" w="med" len="med"/>
            </a:ln>
          </p:spPr>
          <p:txBody>
            <a:bodyPr/>
            <a:lstStyle/>
            <a:p>
              <a:endParaRPr lang="ru-RU"/>
            </a:p>
          </p:txBody>
        </p:sp>
        <p:sp>
          <p:nvSpPr>
            <p:cNvPr id="27686" name="Line 9"/>
            <p:cNvSpPr>
              <a:spLocks noChangeShapeType="1"/>
            </p:cNvSpPr>
            <p:nvPr/>
          </p:nvSpPr>
          <p:spPr bwMode="auto">
            <a:xfrm flipH="1">
              <a:off x="10314" y="3959"/>
              <a:ext cx="540" cy="1440"/>
            </a:xfrm>
            <a:prstGeom prst="line">
              <a:avLst/>
            </a:prstGeom>
            <a:noFill/>
            <a:ln w="38100">
              <a:solidFill>
                <a:srgbClr val="000000"/>
              </a:solidFill>
              <a:round/>
              <a:headEnd/>
              <a:tailEnd type="triangle" w="med" len="med"/>
            </a:ln>
          </p:spPr>
          <p:txBody>
            <a:bodyPr/>
            <a:lstStyle/>
            <a:p>
              <a:endParaRPr lang="ru-RU"/>
            </a:p>
          </p:txBody>
        </p:sp>
        <p:sp>
          <p:nvSpPr>
            <p:cNvPr id="27687" name="AutoShape 10"/>
            <p:cNvSpPr>
              <a:spLocks noChangeArrowheads="1"/>
            </p:cNvSpPr>
            <p:nvPr/>
          </p:nvSpPr>
          <p:spPr bwMode="auto">
            <a:xfrm>
              <a:off x="6534" y="2879"/>
              <a:ext cx="720" cy="2700"/>
            </a:xfrm>
            <a:prstGeom prst="upArrow">
              <a:avLst>
                <a:gd name="adj1" fmla="val 50000"/>
                <a:gd name="adj2" fmla="val 93750"/>
              </a:avLst>
            </a:prstGeom>
            <a:solidFill>
              <a:srgbClr val="0000FF"/>
            </a:solidFill>
            <a:ln w="9525">
              <a:solidFill>
                <a:srgbClr val="000000"/>
              </a:solidFill>
              <a:miter lim="800000"/>
              <a:headEnd/>
              <a:tailEnd/>
            </a:ln>
          </p:spPr>
          <p:txBody>
            <a:bodyPr/>
            <a:lstStyle/>
            <a:p>
              <a:endParaRPr lang="ru-RU"/>
            </a:p>
          </p:txBody>
        </p:sp>
        <p:sp>
          <p:nvSpPr>
            <p:cNvPr id="27688" name="WordArt 11"/>
            <p:cNvSpPr>
              <a:spLocks noChangeArrowheads="1" noChangeShapeType="1" noTextEdit="1"/>
            </p:cNvSpPr>
            <p:nvPr/>
          </p:nvSpPr>
          <p:spPr bwMode="auto">
            <a:xfrm>
              <a:off x="7254" y="8639"/>
              <a:ext cx="1110" cy="72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000000"/>
                  </a:solidFill>
                  <a:latin typeface="Arial"/>
                  <a:cs typeface="Arial"/>
                </a:rPr>
                <a:t>20Na</a:t>
              </a:r>
              <a:endParaRPr lang="ru-RU" sz="1600" kern="10">
                <a:ln w="9525">
                  <a:solidFill>
                    <a:srgbClr val="000000"/>
                  </a:solidFill>
                  <a:round/>
                  <a:headEnd/>
                  <a:tailEnd/>
                </a:ln>
                <a:solidFill>
                  <a:srgbClr val="000000"/>
                </a:solidFill>
                <a:latin typeface="Arial"/>
                <a:cs typeface="Arial"/>
              </a:endParaRPr>
            </a:p>
          </p:txBody>
        </p:sp>
        <p:sp>
          <p:nvSpPr>
            <p:cNvPr id="27689" name="WordArt 12"/>
            <p:cNvSpPr>
              <a:spLocks noChangeArrowheads="1" noChangeShapeType="1" noTextEdit="1"/>
            </p:cNvSpPr>
            <p:nvPr/>
          </p:nvSpPr>
          <p:spPr bwMode="auto">
            <a:xfrm>
              <a:off x="5994" y="5759"/>
              <a:ext cx="1080" cy="540"/>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40K</a:t>
              </a:r>
              <a:endParaRPr lang="ru-RU" kern="10">
                <a:ln w="9525">
                  <a:solidFill>
                    <a:srgbClr val="000000"/>
                  </a:solidFill>
                  <a:round/>
                  <a:headEnd/>
                  <a:tailEnd/>
                </a:ln>
                <a:solidFill>
                  <a:srgbClr val="000000"/>
                </a:solidFill>
                <a:latin typeface="Arial"/>
                <a:cs typeface="Arial"/>
              </a:endParaRPr>
            </a:p>
          </p:txBody>
        </p:sp>
        <p:sp>
          <p:nvSpPr>
            <p:cNvPr id="27690" name="WordArt 13"/>
            <p:cNvSpPr>
              <a:spLocks noChangeArrowheads="1" noChangeShapeType="1" noTextEdit="1"/>
            </p:cNvSpPr>
            <p:nvPr/>
          </p:nvSpPr>
          <p:spPr bwMode="auto">
            <a:xfrm>
              <a:off x="10314" y="3059"/>
              <a:ext cx="1095" cy="765"/>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13Cl</a:t>
              </a:r>
              <a:endParaRPr lang="ru-RU" kern="10">
                <a:ln w="9525">
                  <a:solidFill>
                    <a:srgbClr val="000000"/>
                  </a:solidFill>
                  <a:round/>
                  <a:headEnd/>
                  <a:tailEnd/>
                </a:ln>
                <a:solidFill>
                  <a:srgbClr val="000000"/>
                </a:solidFill>
                <a:latin typeface="Arial"/>
                <a:cs typeface="Arial"/>
              </a:endParaRPr>
            </a:p>
          </p:txBody>
        </p:sp>
        <p:sp>
          <p:nvSpPr>
            <p:cNvPr id="27691" name="WordArt 14"/>
            <p:cNvSpPr>
              <a:spLocks noChangeArrowheads="1" noChangeShapeType="1" noTextEdit="1"/>
            </p:cNvSpPr>
            <p:nvPr/>
          </p:nvSpPr>
          <p:spPr bwMode="auto">
            <a:xfrm>
              <a:off x="7074" y="5579"/>
              <a:ext cx="180" cy="36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7692" name="WordArt 15"/>
            <p:cNvSpPr>
              <a:spLocks noChangeArrowheads="1" noChangeShapeType="1" noTextEdit="1"/>
            </p:cNvSpPr>
            <p:nvPr/>
          </p:nvSpPr>
          <p:spPr bwMode="auto">
            <a:xfrm>
              <a:off x="8334" y="8459"/>
              <a:ext cx="180" cy="36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7693" name="Line 16"/>
            <p:cNvSpPr>
              <a:spLocks noChangeShapeType="1"/>
            </p:cNvSpPr>
            <p:nvPr/>
          </p:nvSpPr>
          <p:spPr bwMode="auto">
            <a:xfrm>
              <a:off x="11574" y="3059"/>
              <a:ext cx="360" cy="0"/>
            </a:xfrm>
            <a:prstGeom prst="line">
              <a:avLst/>
            </a:prstGeom>
            <a:noFill/>
            <a:ln w="57150">
              <a:solidFill>
                <a:srgbClr val="000000"/>
              </a:solidFill>
              <a:round/>
              <a:headEnd/>
              <a:tailEnd/>
            </a:ln>
          </p:spPr>
          <p:txBody>
            <a:bodyPr/>
            <a:lstStyle/>
            <a:p>
              <a:endParaRPr lang="ru-RU"/>
            </a:p>
          </p:txBody>
        </p:sp>
      </p:grpSp>
      <p:graphicFrame>
        <p:nvGraphicFramePr>
          <p:cNvPr id="96386" name="Group 130"/>
          <p:cNvGraphicFramePr>
            <a:graphicFrameLocks noGrp="1"/>
          </p:cNvGraphicFramePr>
          <p:nvPr>
            <p:ph sz="half" idx="2"/>
          </p:nvPr>
        </p:nvGraphicFramePr>
        <p:xfrm>
          <a:off x="5003800" y="1844675"/>
          <a:ext cx="4032250" cy="3671888"/>
        </p:xfrm>
        <a:graphic>
          <a:graphicData uri="http://schemas.openxmlformats.org/drawingml/2006/table">
            <a:tbl>
              <a:tblPr/>
              <a:tblGrid>
                <a:gridCol w="647700">
                  <a:extLst>
                    <a:ext uri="{9D8B030D-6E8A-4147-A177-3AD203B41FA5}">
                      <a16:colId xmlns:a16="http://schemas.microsoft.com/office/drawing/2014/main" val="20000"/>
                    </a:ext>
                  </a:extLst>
                </a:gridCol>
                <a:gridCol w="720725">
                  <a:extLst>
                    <a:ext uri="{9D8B030D-6E8A-4147-A177-3AD203B41FA5}">
                      <a16:colId xmlns:a16="http://schemas.microsoft.com/office/drawing/2014/main" val="20001"/>
                    </a:ext>
                  </a:extLst>
                </a:gridCol>
                <a:gridCol w="576263">
                  <a:extLst>
                    <a:ext uri="{9D8B030D-6E8A-4147-A177-3AD203B41FA5}">
                      <a16:colId xmlns:a16="http://schemas.microsoft.com/office/drawing/2014/main" val="20002"/>
                    </a:ext>
                  </a:extLst>
                </a:gridCol>
                <a:gridCol w="719137">
                  <a:extLst>
                    <a:ext uri="{9D8B030D-6E8A-4147-A177-3AD203B41FA5}">
                      <a16:colId xmlns:a16="http://schemas.microsoft.com/office/drawing/2014/main" val="20003"/>
                    </a:ext>
                  </a:extLst>
                </a:gridCol>
                <a:gridCol w="649288">
                  <a:extLst>
                    <a:ext uri="{9D8B030D-6E8A-4147-A177-3AD203B41FA5}">
                      <a16:colId xmlns:a16="http://schemas.microsoft.com/office/drawing/2014/main" val="20004"/>
                    </a:ext>
                  </a:extLst>
                </a:gridCol>
                <a:gridCol w="719137">
                  <a:extLst>
                    <a:ext uri="{9D8B030D-6E8A-4147-A177-3AD203B41FA5}">
                      <a16:colId xmlns:a16="http://schemas.microsoft.com/office/drawing/2014/main" val="20005"/>
                    </a:ext>
                  </a:extLst>
                </a:gridCol>
              </a:tblGrid>
              <a:tr h="935038">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800" b="0"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Концентрация, </a:t>
                      </a:r>
                      <a:r>
                        <a:rPr kumimoji="0" lang="ru-RU" sz="2800" b="0" i="0" u="none" strike="noStrike" cap="none" normalizeH="0" baseline="0" dirty="0" err="1">
                          <a:ln>
                            <a:noFill/>
                          </a:ln>
                          <a:solidFill>
                            <a:schemeClr val="bg1"/>
                          </a:solidFill>
                          <a:effectLst>
                            <a:outerShdw blurRad="38100" dist="38100" dir="2700000" algn="tl">
                              <a:srgbClr val="000000"/>
                            </a:outerShdw>
                          </a:effectLst>
                          <a:latin typeface="Times New Roman" pitchFamily="18" charset="0"/>
                        </a:rPr>
                        <a:t>ммоль</a:t>
                      </a:r>
                      <a:r>
                        <a:rPr kumimoji="0" lang="ru-RU" sz="2800" b="0"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/л</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869950">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Times New Roman" pitchFamily="18" charset="0"/>
                          <a:cs typeface="Times New Roman" pitchFamily="18" charset="0"/>
                        </a:rPr>
                        <a:t>[K</a:t>
                      </a:r>
                      <a:r>
                        <a:rPr kumimoji="0" lang="en-US" sz="2800" b="0" i="0" u="none" strike="noStrike" cap="none" normalizeH="0" baseline="3000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r>
                        <a:rPr kumimoji="0" lang="en-US" sz="2800" b="0" i="0" u="none" strike="noStrike" cap="none" normalizeH="0" baseline="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Times New Roman" pitchFamily="18" charset="0"/>
                          <a:cs typeface="Times New Roman" pitchFamily="18" charset="0"/>
                        </a:rPr>
                        <a:t>[Na</a:t>
                      </a:r>
                      <a:r>
                        <a:rPr kumimoji="0" lang="en-US" sz="2800" b="0" i="0" u="none" strike="noStrike" cap="none" normalizeH="0" baseline="30000" dirty="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r>
                        <a:rPr kumimoji="0" lang="en-US" sz="2800" b="0" i="0" u="none" strike="noStrike" cap="none" normalizeH="0" baseline="0" dirty="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endParaRPr kumimoji="0" lang="ru-RU" sz="2800" b="0" i="0" u="none" strike="noStrike" cap="none" normalizeH="0" baseline="0" dirty="0">
                        <a:ln>
                          <a:noFill/>
                        </a:ln>
                        <a:solidFill>
                          <a:schemeClr val="bg1"/>
                        </a:solidFill>
                        <a:effectLst>
                          <a:outerShdw blurRad="38100" dist="38100" dir="2700000" algn="tl">
                            <a:srgbClr val="000000"/>
                          </a:outerShdw>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800" b="0" i="0" u="none" strike="noStrike" cap="none" normalizeH="0" baseline="0">
                          <a:ln>
                            <a:noFill/>
                          </a:ln>
                          <a:solidFill>
                            <a:schemeClr val="bg1"/>
                          </a:solidFill>
                          <a:effectLst>
                            <a:outerShdw blurRad="38100" dist="38100" dir="2700000" algn="tl">
                              <a:srgbClr val="000000"/>
                            </a:outerShdw>
                          </a:effectLst>
                          <a:latin typeface="Times New Roman" pitchFamily="18" charset="0"/>
                          <a:cs typeface="Times New Roman" pitchFamily="18" charset="0"/>
                        </a:rPr>
                        <a:t>[Cl</a:t>
                      </a:r>
                      <a:r>
                        <a:rPr kumimoji="0" lang="ru-RU" sz="2800" b="0" i="0" u="none" strike="noStrike" cap="none" normalizeH="0" baseline="3000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r>
                        <a:rPr kumimoji="0" lang="en-US" sz="2800" b="0" i="0" u="none" strike="noStrike" cap="none" normalizeH="0" baseline="0">
                          <a:ln>
                            <a:noFill/>
                          </a:ln>
                          <a:solidFill>
                            <a:schemeClr val="bg1"/>
                          </a:solidFill>
                          <a:effectLst>
                            <a:outerShdw blurRad="38100" dist="38100" dir="2700000" algn="tl">
                              <a:srgbClr val="000000"/>
                            </a:outerShdw>
                          </a:effectLst>
                          <a:latin typeface="Times New Roman" pitchFamily="18" charset="0"/>
                          <a:cs typeface="Times New Roman" pitchFamily="18" charset="0"/>
                        </a:rPr>
                        <a:t>]</a:t>
                      </a:r>
                      <a:endParaRPr kumimoji="0" lang="ru-RU" sz="2800" b="0" i="0" u="none" strike="noStrike" cap="none" normalizeH="0" baseline="0">
                        <a:ln>
                          <a:noFill/>
                        </a:ln>
                        <a:solidFill>
                          <a:schemeClr val="bg1"/>
                        </a:solidFill>
                        <a:effectLst>
                          <a:outerShdw blurRad="38100" dist="38100" dir="2700000" algn="tl">
                            <a:srgbClr val="000000"/>
                          </a:outerShdw>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hMerge="1">
                  <a:txBody>
                    <a:bodyPr/>
                    <a:lstStyle/>
                    <a:p>
                      <a:endParaRPr lang="ru-RU"/>
                    </a:p>
                  </a:txBody>
                  <a:tcPr/>
                </a:tc>
                <a:extLst>
                  <a:ext uri="{0D108BD9-81ED-4DB2-BD59-A6C34878D82A}">
                    <a16:rowId xmlns:a16="http://schemas.microsoft.com/office/drawing/2014/main" val="10001"/>
                  </a:ext>
                </a:extLst>
              </a:tr>
              <a:tr h="9334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вн.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нар.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вн.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нар.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вн.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нар.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extLst>
                  <a:ext uri="{0D108BD9-81ED-4DB2-BD59-A6C34878D82A}">
                    <a16:rowId xmlns:a16="http://schemas.microsoft.com/office/drawing/2014/main" val="10002"/>
                  </a:ext>
                </a:extLst>
              </a:tr>
              <a:tr h="9334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360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a:ln>
                            <a:noFill/>
                          </a:ln>
                          <a:solidFill>
                            <a:schemeClr val="bg1"/>
                          </a:solidFill>
                          <a:effectLst>
                            <a:outerShdw blurRad="38100" dist="38100" dir="2700000" algn="tl">
                              <a:srgbClr val="000000"/>
                            </a:outerShdw>
                          </a:effectLst>
                          <a:latin typeface="Times New Roman" pitchFamily="18"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420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ru-RU" sz="2200" b="1" i="0" u="none" strike="noStrike" cap="none" normalizeH="0" baseline="0" dirty="0">
                          <a:ln>
                            <a:noFill/>
                          </a:ln>
                          <a:solidFill>
                            <a:schemeClr val="bg1"/>
                          </a:solidFill>
                          <a:effectLst>
                            <a:outerShdw blurRad="38100" dist="38100" dir="2700000" algn="tl">
                              <a:srgbClr val="000000"/>
                            </a:outerShdw>
                          </a:effectLst>
                          <a:latin typeface="Times New Roman" pitchFamily="18"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66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wipe(left)">
                                      <p:cBhvr>
                                        <p:cTn id="7" dur="1000"/>
                                        <p:tgtEl>
                                          <p:spTgt spid="9625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6386"/>
                                        </p:tgtEl>
                                        <p:attrNameLst>
                                          <p:attrName>style.visibility</p:attrName>
                                        </p:attrNameLst>
                                      </p:cBhvr>
                                      <p:to>
                                        <p:strVal val="visible"/>
                                      </p:to>
                                    </p:set>
                                    <p:animEffect transition="in" filter="fade">
                                      <p:cBhvr>
                                        <p:cTn id="16" dur="1000"/>
                                        <p:tgtEl>
                                          <p:spTgt spid="96386"/>
                                        </p:tgtEl>
                                      </p:cBhvr>
                                    </p:animEffect>
                                    <p:anim calcmode="lin" valueType="num">
                                      <p:cBhvr>
                                        <p:cTn id="17" dur="1000" fill="hold"/>
                                        <p:tgtEl>
                                          <p:spTgt spid="96386"/>
                                        </p:tgtEl>
                                        <p:attrNameLst>
                                          <p:attrName>ppt_x</p:attrName>
                                        </p:attrNameLst>
                                      </p:cBhvr>
                                      <p:tavLst>
                                        <p:tav tm="0">
                                          <p:val>
                                            <p:strVal val="#ppt_x"/>
                                          </p:val>
                                        </p:tav>
                                        <p:tav tm="100000">
                                          <p:val>
                                            <p:strVal val="#ppt_x"/>
                                          </p:val>
                                        </p:tav>
                                      </p:tavLst>
                                    </p:anim>
                                    <p:anim calcmode="lin" valueType="num">
                                      <p:cBhvr>
                                        <p:cTn id="18" dur="1000" fill="hold"/>
                                        <p:tgtEl>
                                          <p:spTgt spid="9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defRPr/>
            </a:pPr>
            <a:r>
              <a:rPr lang="ru-RU"/>
              <a:t>Потенциал покоя</a:t>
            </a:r>
          </a:p>
        </p:txBody>
      </p:sp>
      <p:sp>
        <p:nvSpPr>
          <p:cNvPr id="97283" name="Rectangle 3"/>
          <p:cNvSpPr>
            <a:spLocks noGrp="1" noChangeArrowheads="1"/>
          </p:cNvSpPr>
          <p:nvPr>
            <p:ph type="body" idx="1"/>
          </p:nvPr>
        </p:nvSpPr>
        <p:spPr>
          <a:xfrm>
            <a:off x="2195513" y="3141663"/>
            <a:ext cx="4105275" cy="2374900"/>
          </a:xfrm>
        </p:spPr>
        <p:txBody>
          <a:bodyPr/>
          <a:lstStyle/>
          <a:p>
            <a:pPr eaLnBrk="1" hangingPunct="1">
              <a:buFont typeface="Wingdings" pitchFamily="2" charset="2"/>
              <a:buNone/>
              <a:defRPr/>
            </a:pPr>
            <a:endParaRPr lang="ru-RU"/>
          </a:p>
        </p:txBody>
      </p:sp>
      <p:grpSp>
        <p:nvGrpSpPr>
          <p:cNvPr id="2" name="Group 4"/>
          <p:cNvGrpSpPr>
            <a:grpSpLocks/>
          </p:cNvGrpSpPr>
          <p:nvPr/>
        </p:nvGrpSpPr>
        <p:grpSpPr bwMode="auto">
          <a:xfrm>
            <a:off x="1042988" y="1844675"/>
            <a:ext cx="7632700" cy="4537075"/>
            <a:chOff x="1494" y="1079"/>
            <a:chExt cx="14940" cy="8820"/>
          </a:xfrm>
        </p:grpSpPr>
        <p:grpSp>
          <p:nvGrpSpPr>
            <p:cNvPr id="3" name="Group 5"/>
            <p:cNvGrpSpPr>
              <a:grpSpLocks/>
            </p:cNvGrpSpPr>
            <p:nvPr/>
          </p:nvGrpSpPr>
          <p:grpSpPr bwMode="auto">
            <a:xfrm>
              <a:off x="1494" y="2339"/>
              <a:ext cx="11160" cy="7560"/>
              <a:chOff x="2034" y="1439"/>
              <a:chExt cx="11160" cy="7560"/>
            </a:xfrm>
          </p:grpSpPr>
          <p:sp>
            <p:nvSpPr>
              <p:cNvPr id="28688" name="Rectangle 6"/>
              <p:cNvSpPr>
                <a:spLocks noChangeArrowheads="1"/>
              </p:cNvSpPr>
              <p:nvPr/>
            </p:nvSpPr>
            <p:spPr bwMode="auto">
              <a:xfrm>
                <a:off x="2034" y="1439"/>
                <a:ext cx="11160" cy="7560"/>
              </a:xfrm>
              <a:prstGeom prst="rect">
                <a:avLst/>
              </a:prstGeom>
              <a:solidFill>
                <a:srgbClr val="99CCFF"/>
              </a:solidFill>
              <a:ln w="9525">
                <a:solidFill>
                  <a:srgbClr val="000000"/>
                </a:solidFill>
                <a:miter lim="800000"/>
                <a:headEnd/>
                <a:tailEnd/>
              </a:ln>
            </p:spPr>
            <p:txBody>
              <a:bodyPr/>
              <a:lstStyle/>
              <a:p>
                <a:endParaRPr lang="ru-RU"/>
              </a:p>
            </p:txBody>
          </p:sp>
          <p:sp>
            <p:nvSpPr>
              <p:cNvPr id="28689" name="Oval 7"/>
              <p:cNvSpPr>
                <a:spLocks noChangeArrowheads="1"/>
              </p:cNvSpPr>
              <p:nvPr/>
            </p:nvSpPr>
            <p:spPr bwMode="auto">
              <a:xfrm>
                <a:off x="4032" y="3779"/>
                <a:ext cx="7574" cy="3060"/>
              </a:xfrm>
              <a:prstGeom prst="ellipse">
                <a:avLst/>
              </a:prstGeom>
              <a:solidFill>
                <a:srgbClr val="CC99FF"/>
              </a:solidFill>
              <a:ln w="9525">
                <a:solidFill>
                  <a:srgbClr val="000000"/>
                </a:solidFill>
                <a:round/>
                <a:headEnd/>
                <a:tailEnd/>
              </a:ln>
            </p:spPr>
            <p:txBody>
              <a:bodyPr/>
              <a:lstStyle/>
              <a:p>
                <a:endParaRPr lang="ru-RU"/>
              </a:p>
            </p:txBody>
          </p:sp>
          <p:sp>
            <p:nvSpPr>
              <p:cNvPr id="28690" name="Oval 8"/>
              <p:cNvSpPr>
                <a:spLocks noChangeArrowheads="1"/>
              </p:cNvSpPr>
              <p:nvPr/>
            </p:nvSpPr>
            <p:spPr bwMode="auto">
              <a:xfrm>
                <a:off x="4491" y="4139"/>
                <a:ext cx="6656" cy="2340"/>
              </a:xfrm>
              <a:prstGeom prst="ellipse">
                <a:avLst/>
              </a:prstGeom>
              <a:solidFill>
                <a:srgbClr val="FF99CC"/>
              </a:solidFill>
              <a:ln w="9525">
                <a:solidFill>
                  <a:srgbClr val="000000"/>
                </a:solidFill>
                <a:round/>
                <a:headEnd/>
                <a:tailEnd/>
              </a:ln>
            </p:spPr>
            <p:txBody>
              <a:bodyPr/>
              <a:lstStyle/>
              <a:p>
                <a:endParaRPr lang="ru-RU"/>
              </a:p>
            </p:txBody>
          </p:sp>
          <p:sp>
            <p:nvSpPr>
              <p:cNvPr id="28691" name="WordArt 9"/>
              <p:cNvSpPr>
                <a:spLocks noChangeArrowheads="1" noChangeShapeType="1" noTextEdit="1"/>
              </p:cNvSpPr>
              <p:nvPr/>
            </p:nvSpPr>
            <p:spPr bwMode="auto">
              <a:xfrm>
                <a:off x="6557" y="4859"/>
                <a:ext cx="2983" cy="72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Клетка</a:t>
                </a:r>
              </a:p>
            </p:txBody>
          </p:sp>
          <p:sp>
            <p:nvSpPr>
              <p:cNvPr id="28692" name="Line 10"/>
              <p:cNvSpPr>
                <a:spLocks noChangeShapeType="1"/>
              </p:cNvSpPr>
              <p:nvPr/>
            </p:nvSpPr>
            <p:spPr bwMode="auto">
              <a:xfrm>
                <a:off x="8622" y="4499"/>
                <a:ext cx="459" cy="0"/>
              </a:xfrm>
              <a:prstGeom prst="line">
                <a:avLst/>
              </a:prstGeom>
              <a:noFill/>
              <a:ln w="57150">
                <a:solidFill>
                  <a:srgbClr val="000000"/>
                </a:solidFill>
                <a:round/>
                <a:headEnd/>
                <a:tailEnd/>
              </a:ln>
            </p:spPr>
            <p:txBody>
              <a:bodyPr/>
              <a:lstStyle/>
              <a:p>
                <a:endParaRPr lang="ru-RU"/>
              </a:p>
            </p:txBody>
          </p:sp>
          <p:sp>
            <p:nvSpPr>
              <p:cNvPr id="28693" name="Line 11"/>
              <p:cNvSpPr>
                <a:spLocks noChangeShapeType="1"/>
              </p:cNvSpPr>
              <p:nvPr/>
            </p:nvSpPr>
            <p:spPr bwMode="auto">
              <a:xfrm>
                <a:off x="6327" y="5939"/>
                <a:ext cx="459" cy="0"/>
              </a:xfrm>
              <a:prstGeom prst="line">
                <a:avLst/>
              </a:prstGeom>
              <a:noFill/>
              <a:ln w="57150">
                <a:solidFill>
                  <a:srgbClr val="000000"/>
                </a:solidFill>
                <a:round/>
                <a:headEnd/>
                <a:tailEnd/>
              </a:ln>
            </p:spPr>
            <p:txBody>
              <a:bodyPr/>
              <a:lstStyle/>
              <a:p>
                <a:endParaRPr lang="ru-RU"/>
              </a:p>
            </p:txBody>
          </p:sp>
          <p:sp>
            <p:nvSpPr>
              <p:cNvPr id="28694" name="Line 12"/>
              <p:cNvSpPr>
                <a:spLocks noChangeShapeType="1"/>
              </p:cNvSpPr>
              <p:nvPr/>
            </p:nvSpPr>
            <p:spPr bwMode="auto">
              <a:xfrm>
                <a:off x="7475" y="4499"/>
                <a:ext cx="459" cy="0"/>
              </a:xfrm>
              <a:prstGeom prst="line">
                <a:avLst/>
              </a:prstGeom>
              <a:noFill/>
              <a:ln w="57150">
                <a:solidFill>
                  <a:srgbClr val="000000"/>
                </a:solidFill>
                <a:round/>
                <a:headEnd/>
                <a:tailEnd/>
              </a:ln>
            </p:spPr>
            <p:txBody>
              <a:bodyPr/>
              <a:lstStyle/>
              <a:p>
                <a:endParaRPr lang="ru-RU"/>
              </a:p>
            </p:txBody>
          </p:sp>
          <p:sp>
            <p:nvSpPr>
              <p:cNvPr id="28695" name="Line 13"/>
              <p:cNvSpPr>
                <a:spLocks noChangeShapeType="1"/>
              </p:cNvSpPr>
              <p:nvPr/>
            </p:nvSpPr>
            <p:spPr bwMode="auto">
              <a:xfrm>
                <a:off x="6327" y="4499"/>
                <a:ext cx="459" cy="0"/>
              </a:xfrm>
              <a:prstGeom prst="line">
                <a:avLst/>
              </a:prstGeom>
              <a:noFill/>
              <a:ln w="57150">
                <a:solidFill>
                  <a:srgbClr val="000000"/>
                </a:solidFill>
                <a:round/>
                <a:headEnd/>
                <a:tailEnd/>
              </a:ln>
            </p:spPr>
            <p:txBody>
              <a:bodyPr/>
              <a:lstStyle/>
              <a:p>
                <a:endParaRPr lang="ru-RU"/>
              </a:p>
            </p:txBody>
          </p:sp>
          <p:sp>
            <p:nvSpPr>
              <p:cNvPr id="28696" name="Line 14"/>
              <p:cNvSpPr>
                <a:spLocks noChangeShapeType="1"/>
              </p:cNvSpPr>
              <p:nvPr/>
            </p:nvSpPr>
            <p:spPr bwMode="auto">
              <a:xfrm>
                <a:off x="8622" y="5939"/>
                <a:ext cx="459" cy="0"/>
              </a:xfrm>
              <a:prstGeom prst="line">
                <a:avLst/>
              </a:prstGeom>
              <a:noFill/>
              <a:ln w="57150">
                <a:solidFill>
                  <a:srgbClr val="000000"/>
                </a:solidFill>
                <a:round/>
                <a:headEnd/>
                <a:tailEnd/>
              </a:ln>
            </p:spPr>
            <p:txBody>
              <a:bodyPr/>
              <a:lstStyle/>
              <a:p>
                <a:endParaRPr lang="ru-RU"/>
              </a:p>
            </p:txBody>
          </p:sp>
          <p:sp>
            <p:nvSpPr>
              <p:cNvPr id="28697" name="Line 15"/>
              <p:cNvSpPr>
                <a:spLocks noChangeShapeType="1"/>
              </p:cNvSpPr>
              <p:nvPr/>
            </p:nvSpPr>
            <p:spPr bwMode="auto">
              <a:xfrm>
                <a:off x="7475" y="5939"/>
                <a:ext cx="459" cy="0"/>
              </a:xfrm>
              <a:prstGeom prst="line">
                <a:avLst/>
              </a:prstGeom>
              <a:noFill/>
              <a:ln w="57150">
                <a:solidFill>
                  <a:srgbClr val="000000"/>
                </a:solidFill>
                <a:round/>
                <a:headEnd/>
                <a:tailEnd/>
              </a:ln>
            </p:spPr>
            <p:txBody>
              <a:bodyPr/>
              <a:lstStyle/>
              <a:p>
                <a:endParaRPr lang="ru-RU"/>
              </a:p>
            </p:txBody>
          </p:sp>
          <p:sp>
            <p:nvSpPr>
              <p:cNvPr id="28698" name="WordArt 16"/>
              <p:cNvSpPr>
                <a:spLocks noChangeArrowheads="1" noChangeShapeType="1" noTextEdit="1"/>
              </p:cNvSpPr>
              <p:nvPr/>
            </p:nvSpPr>
            <p:spPr bwMode="auto">
              <a:xfrm>
                <a:off x="10229" y="305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8699" name="WordArt 17"/>
              <p:cNvSpPr>
                <a:spLocks noChangeArrowheads="1" noChangeShapeType="1" noTextEdit="1"/>
              </p:cNvSpPr>
              <p:nvPr/>
            </p:nvSpPr>
            <p:spPr bwMode="auto">
              <a:xfrm>
                <a:off x="7704" y="287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8700" name="WordArt 18"/>
              <p:cNvSpPr>
                <a:spLocks noChangeArrowheads="1" noChangeShapeType="1" noTextEdit="1"/>
              </p:cNvSpPr>
              <p:nvPr/>
            </p:nvSpPr>
            <p:spPr bwMode="auto">
              <a:xfrm>
                <a:off x="5180" y="323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8701" name="WordArt 19"/>
              <p:cNvSpPr>
                <a:spLocks noChangeArrowheads="1" noChangeShapeType="1" noTextEdit="1"/>
              </p:cNvSpPr>
              <p:nvPr/>
            </p:nvSpPr>
            <p:spPr bwMode="auto">
              <a:xfrm>
                <a:off x="9770" y="701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8702" name="WordArt 20"/>
              <p:cNvSpPr>
                <a:spLocks noChangeArrowheads="1" noChangeShapeType="1" noTextEdit="1"/>
              </p:cNvSpPr>
              <p:nvPr/>
            </p:nvSpPr>
            <p:spPr bwMode="auto">
              <a:xfrm>
                <a:off x="7704" y="701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28703" name="WordArt 21"/>
              <p:cNvSpPr>
                <a:spLocks noChangeArrowheads="1" noChangeShapeType="1" noTextEdit="1"/>
              </p:cNvSpPr>
              <p:nvPr/>
            </p:nvSpPr>
            <p:spPr bwMode="auto">
              <a:xfrm>
                <a:off x="5409" y="701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grpSp>
        <p:sp>
          <p:nvSpPr>
            <p:cNvPr id="28678" name="Oval 22"/>
            <p:cNvSpPr>
              <a:spLocks noChangeArrowheads="1"/>
            </p:cNvSpPr>
            <p:nvPr/>
          </p:nvSpPr>
          <p:spPr bwMode="auto">
            <a:xfrm>
              <a:off x="13014" y="2339"/>
              <a:ext cx="1440" cy="1440"/>
            </a:xfrm>
            <a:prstGeom prst="ellipse">
              <a:avLst/>
            </a:prstGeom>
            <a:solidFill>
              <a:srgbClr val="99CCFF"/>
            </a:solidFill>
            <a:ln w="28575">
              <a:solidFill>
                <a:srgbClr val="000000"/>
              </a:solidFill>
              <a:round/>
              <a:headEnd/>
              <a:tailEnd/>
            </a:ln>
          </p:spPr>
          <p:txBody>
            <a:bodyPr/>
            <a:lstStyle/>
            <a:p>
              <a:endParaRPr lang="ru-RU"/>
            </a:p>
          </p:txBody>
        </p:sp>
        <p:sp>
          <p:nvSpPr>
            <p:cNvPr id="28679" name="Line 23"/>
            <p:cNvSpPr>
              <a:spLocks noChangeShapeType="1"/>
            </p:cNvSpPr>
            <p:nvPr/>
          </p:nvSpPr>
          <p:spPr bwMode="auto">
            <a:xfrm flipV="1">
              <a:off x="13554" y="2699"/>
              <a:ext cx="720" cy="540"/>
            </a:xfrm>
            <a:prstGeom prst="line">
              <a:avLst/>
            </a:prstGeom>
            <a:noFill/>
            <a:ln w="57150">
              <a:solidFill>
                <a:srgbClr val="000000"/>
              </a:solidFill>
              <a:round/>
              <a:headEnd/>
              <a:tailEnd type="triangle" w="med" len="med"/>
            </a:ln>
          </p:spPr>
          <p:txBody>
            <a:bodyPr/>
            <a:lstStyle/>
            <a:p>
              <a:endParaRPr lang="ru-RU"/>
            </a:p>
          </p:txBody>
        </p:sp>
        <p:sp>
          <p:nvSpPr>
            <p:cNvPr id="28680" name="Line 24"/>
            <p:cNvSpPr>
              <a:spLocks noChangeShapeType="1"/>
            </p:cNvSpPr>
            <p:nvPr/>
          </p:nvSpPr>
          <p:spPr bwMode="auto">
            <a:xfrm flipV="1">
              <a:off x="13734" y="1079"/>
              <a:ext cx="0" cy="1260"/>
            </a:xfrm>
            <a:prstGeom prst="line">
              <a:avLst/>
            </a:prstGeom>
            <a:noFill/>
            <a:ln w="38100">
              <a:solidFill>
                <a:srgbClr val="000000"/>
              </a:solidFill>
              <a:round/>
              <a:headEnd/>
              <a:tailEnd/>
            </a:ln>
          </p:spPr>
          <p:txBody>
            <a:bodyPr/>
            <a:lstStyle/>
            <a:p>
              <a:endParaRPr lang="ru-RU"/>
            </a:p>
          </p:txBody>
        </p:sp>
        <p:sp>
          <p:nvSpPr>
            <p:cNvPr id="28681" name="Line 25"/>
            <p:cNvSpPr>
              <a:spLocks noChangeShapeType="1"/>
            </p:cNvSpPr>
            <p:nvPr/>
          </p:nvSpPr>
          <p:spPr bwMode="auto">
            <a:xfrm flipH="1">
              <a:off x="8694" y="1079"/>
              <a:ext cx="5040" cy="0"/>
            </a:xfrm>
            <a:prstGeom prst="line">
              <a:avLst/>
            </a:prstGeom>
            <a:noFill/>
            <a:ln w="38100">
              <a:solidFill>
                <a:srgbClr val="000000"/>
              </a:solidFill>
              <a:round/>
              <a:headEnd/>
              <a:tailEnd/>
            </a:ln>
          </p:spPr>
          <p:txBody>
            <a:bodyPr/>
            <a:lstStyle/>
            <a:p>
              <a:endParaRPr lang="ru-RU"/>
            </a:p>
          </p:txBody>
        </p:sp>
        <p:sp>
          <p:nvSpPr>
            <p:cNvPr id="28682" name="Line 26"/>
            <p:cNvSpPr>
              <a:spLocks noChangeShapeType="1"/>
            </p:cNvSpPr>
            <p:nvPr/>
          </p:nvSpPr>
          <p:spPr bwMode="auto">
            <a:xfrm>
              <a:off x="8694" y="1079"/>
              <a:ext cx="0" cy="3420"/>
            </a:xfrm>
            <a:prstGeom prst="line">
              <a:avLst/>
            </a:prstGeom>
            <a:noFill/>
            <a:ln w="38100">
              <a:solidFill>
                <a:srgbClr val="000000"/>
              </a:solidFill>
              <a:round/>
              <a:headEnd/>
              <a:tailEnd type="triangle" w="med" len="med"/>
            </a:ln>
          </p:spPr>
          <p:txBody>
            <a:bodyPr/>
            <a:lstStyle/>
            <a:p>
              <a:endParaRPr lang="ru-RU"/>
            </a:p>
          </p:txBody>
        </p:sp>
        <p:sp>
          <p:nvSpPr>
            <p:cNvPr id="28683" name="Line 27"/>
            <p:cNvSpPr>
              <a:spLocks noChangeShapeType="1"/>
            </p:cNvSpPr>
            <p:nvPr/>
          </p:nvSpPr>
          <p:spPr bwMode="auto">
            <a:xfrm>
              <a:off x="13734" y="3779"/>
              <a:ext cx="0" cy="2880"/>
            </a:xfrm>
            <a:prstGeom prst="line">
              <a:avLst/>
            </a:prstGeom>
            <a:noFill/>
            <a:ln w="38100">
              <a:solidFill>
                <a:srgbClr val="000000"/>
              </a:solidFill>
              <a:round/>
              <a:headEnd/>
              <a:tailEnd/>
            </a:ln>
          </p:spPr>
          <p:txBody>
            <a:bodyPr/>
            <a:lstStyle/>
            <a:p>
              <a:endParaRPr lang="ru-RU"/>
            </a:p>
          </p:txBody>
        </p:sp>
        <p:sp>
          <p:nvSpPr>
            <p:cNvPr id="28684" name="Line 28"/>
            <p:cNvSpPr>
              <a:spLocks noChangeShapeType="1"/>
            </p:cNvSpPr>
            <p:nvPr/>
          </p:nvSpPr>
          <p:spPr bwMode="auto">
            <a:xfrm flipH="1">
              <a:off x="9954" y="6659"/>
              <a:ext cx="3780" cy="0"/>
            </a:xfrm>
            <a:prstGeom prst="line">
              <a:avLst/>
            </a:prstGeom>
            <a:noFill/>
            <a:ln w="38100">
              <a:solidFill>
                <a:srgbClr val="000000"/>
              </a:solidFill>
              <a:round/>
              <a:headEnd/>
              <a:tailEnd/>
            </a:ln>
          </p:spPr>
          <p:txBody>
            <a:bodyPr/>
            <a:lstStyle/>
            <a:p>
              <a:endParaRPr lang="ru-RU"/>
            </a:p>
          </p:txBody>
        </p:sp>
        <p:sp>
          <p:nvSpPr>
            <p:cNvPr id="28685" name="Line 29"/>
            <p:cNvSpPr>
              <a:spLocks noChangeShapeType="1"/>
            </p:cNvSpPr>
            <p:nvPr/>
          </p:nvSpPr>
          <p:spPr bwMode="auto">
            <a:xfrm flipV="1">
              <a:off x="9954" y="5759"/>
              <a:ext cx="180" cy="900"/>
            </a:xfrm>
            <a:prstGeom prst="line">
              <a:avLst/>
            </a:prstGeom>
            <a:noFill/>
            <a:ln w="38100">
              <a:solidFill>
                <a:srgbClr val="000000"/>
              </a:solidFill>
              <a:round/>
              <a:headEnd/>
              <a:tailEnd type="triangle" w="med" len="med"/>
            </a:ln>
          </p:spPr>
          <p:txBody>
            <a:bodyPr/>
            <a:lstStyle/>
            <a:p>
              <a:endParaRPr lang="ru-RU"/>
            </a:p>
          </p:txBody>
        </p:sp>
        <p:sp>
          <p:nvSpPr>
            <p:cNvPr id="28686" name="WordArt 30"/>
            <p:cNvSpPr>
              <a:spLocks noChangeArrowheads="1" noChangeShapeType="1" noTextEdit="1"/>
            </p:cNvSpPr>
            <p:nvPr/>
          </p:nvSpPr>
          <p:spPr bwMode="auto">
            <a:xfrm>
              <a:off x="15174" y="2519"/>
              <a:ext cx="1260" cy="720"/>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90mV</a:t>
              </a:r>
              <a:endParaRPr lang="ru-RU" kern="10">
                <a:ln w="9525">
                  <a:solidFill>
                    <a:srgbClr val="000000"/>
                  </a:solidFill>
                  <a:round/>
                  <a:headEnd/>
                  <a:tailEnd/>
                </a:ln>
                <a:solidFill>
                  <a:srgbClr val="000000"/>
                </a:solidFill>
                <a:latin typeface="Arial"/>
                <a:cs typeface="Arial"/>
              </a:endParaRPr>
            </a:p>
          </p:txBody>
        </p:sp>
        <p:sp>
          <p:nvSpPr>
            <p:cNvPr id="28687" name="Line 31"/>
            <p:cNvSpPr>
              <a:spLocks noChangeShapeType="1"/>
            </p:cNvSpPr>
            <p:nvPr/>
          </p:nvSpPr>
          <p:spPr bwMode="auto">
            <a:xfrm>
              <a:off x="14634" y="2699"/>
              <a:ext cx="360" cy="0"/>
            </a:xfrm>
            <a:prstGeom prst="line">
              <a:avLst/>
            </a:prstGeom>
            <a:noFill/>
            <a:ln w="57150">
              <a:solidFill>
                <a:srgbClr val="000000"/>
              </a:solidFill>
              <a:round/>
              <a:headEnd/>
              <a:tailEnd/>
            </a:ln>
          </p:spPr>
          <p:txBody>
            <a:bodyPr/>
            <a:lstStyle/>
            <a:p>
              <a:endParaRPr lang="ru-RU"/>
            </a:p>
          </p:txBody>
        </p:sp>
      </p:grpSp>
    </p:spTree>
    <p:extLst>
      <p:ext uri="{BB962C8B-B14F-4D97-AF65-F5344CB8AC3E}">
        <p14:creationId xmlns:p14="http://schemas.microsoft.com/office/powerpoint/2010/main" val="9419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wipe(right)">
                                      <p:cBhvr>
                                        <p:cTn id="7" dur="1000"/>
                                        <p:tgtEl>
                                          <p:spTgt spid="97282"/>
                                        </p:tgtEl>
                                      </p:cBhvr>
                                    </p:animEffect>
                                  </p:childTnLst>
                                </p:cTn>
                              </p:par>
                            </p:childTnLst>
                          </p:cTn>
                        </p:par>
                        <p:par>
                          <p:cTn id="8" fill="hold">
                            <p:stCondLst>
                              <p:cond delay="10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277813"/>
            <a:ext cx="8229600" cy="1422400"/>
          </a:xfrm>
        </p:spPr>
        <p:txBody>
          <a:bodyPr>
            <a:normAutofit fontScale="90000"/>
          </a:bodyPr>
          <a:lstStyle/>
          <a:p>
            <a:pPr eaLnBrk="1" hangingPunct="1">
              <a:defRPr/>
            </a:pPr>
            <a:r>
              <a:rPr lang="ru-RU" sz="5400" dirty="0"/>
              <a:t>Уравнение Нернста для потенциала покоя</a:t>
            </a:r>
          </a:p>
        </p:txBody>
      </p:sp>
      <p:sp>
        <p:nvSpPr>
          <p:cNvPr id="100360" name="Rectangle 8"/>
          <p:cNvSpPr>
            <a:spLocks noGrp="1" noChangeArrowheads="1"/>
          </p:cNvSpPr>
          <p:nvPr>
            <p:ph type="body" idx="1"/>
          </p:nvPr>
        </p:nvSpPr>
        <p:spPr>
          <a:xfrm>
            <a:off x="7092950" y="5949950"/>
            <a:ext cx="1593850" cy="180975"/>
          </a:xfrm>
        </p:spPr>
        <p:txBody>
          <a:bodyPr>
            <a:normAutofit lnSpcReduction="10000"/>
          </a:bodyPr>
          <a:lstStyle/>
          <a:p>
            <a:pPr eaLnBrk="1" hangingPunct="1">
              <a:lnSpc>
                <a:spcPct val="80000"/>
              </a:lnSpc>
              <a:buFont typeface="Wingdings" pitchFamily="2" charset="2"/>
              <a:buNone/>
              <a:defRPr/>
            </a:pPr>
            <a:endParaRPr lang="ru-RU" sz="800"/>
          </a:p>
        </p:txBody>
      </p:sp>
      <p:graphicFrame>
        <p:nvGraphicFramePr>
          <p:cNvPr id="100356" name="Object 4"/>
          <p:cNvGraphicFramePr>
            <a:graphicFrameLocks noGrp="1" noChangeAspect="1"/>
          </p:cNvGraphicFramePr>
          <p:nvPr>
            <p:ph idx="4294967295"/>
          </p:nvPr>
        </p:nvGraphicFramePr>
        <p:xfrm>
          <a:off x="357158" y="2357430"/>
          <a:ext cx="5751531" cy="2899496"/>
        </p:xfrm>
        <a:graphic>
          <a:graphicData uri="http://schemas.openxmlformats.org/presentationml/2006/ole">
            <mc:AlternateContent xmlns:mc="http://schemas.openxmlformats.org/markup-compatibility/2006">
              <mc:Choice xmlns:v="urn:schemas-microsoft-com:vml" Requires="v">
                <p:oleObj spid="_x0000_s37892" name="Формула" r:id="rId3" imgW="1536480" imgH="774360" progId="Equation.3">
                  <p:embed/>
                </p:oleObj>
              </mc:Choice>
              <mc:Fallback>
                <p:oleObj name="Формула" r:id="rId3" imgW="1536480" imgH="774360" progId="Equation.3">
                  <p:embed/>
                  <p:pic>
                    <p:nvPicPr>
                      <p:cNvPr id="1003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8" y="2357430"/>
                        <a:ext cx="5751531" cy="2899496"/>
                      </a:xfrm>
                      <a:prstGeom prst="rect">
                        <a:avLst/>
                      </a:prstGeom>
                      <a:solidFill>
                        <a:schemeClr val="tx2"/>
                      </a:solidFill>
                    </p:spPr>
                  </p:pic>
                </p:oleObj>
              </mc:Fallback>
            </mc:AlternateContent>
          </a:graphicData>
        </a:graphic>
      </p:graphicFrame>
      <p:sp>
        <p:nvSpPr>
          <p:cNvPr id="100361" name="Rectangle 9"/>
          <p:cNvSpPr>
            <a:spLocks noChangeArrowheads="1"/>
          </p:cNvSpPr>
          <p:nvPr/>
        </p:nvSpPr>
        <p:spPr bwMode="auto">
          <a:xfrm>
            <a:off x="357158" y="2357430"/>
            <a:ext cx="5668980" cy="2947992"/>
          </a:xfrm>
          <a:prstGeom prst="rect">
            <a:avLst/>
          </a:prstGeom>
          <a:noFill/>
          <a:ln w="57150">
            <a:solidFill>
              <a:srgbClr val="6600FF"/>
            </a:solidFill>
            <a:miter lim="800000"/>
            <a:headEnd/>
            <a:tailEnd/>
          </a:ln>
        </p:spPr>
        <p:txBody>
          <a:bodyPr wrap="none" anchor="ctr"/>
          <a:lstStyle/>
          <a:p>
            <a:endParaRPr lang="ru-RU"/>
          </a:p>
        </p:txBody>
      </p:sp>
      <p:sp>
        <p:nvSpPr>
          <p:cNvPr id="6" name="Прямоугольник 5"/>
          <p:cNvSpPr/>
          <p:nvPr/>
        </p:nvSpPr>
        <p:spPr>
          <a:xfrm>
            <a:off x="214282" y="5429264"/>
            <a:ext cx="7500990" cy="1200329"/>
          </a:xfrm>
          <a:prstGeom prst="rect">
            <a:avLst/>
          </a:prstGeom>
        </p:spPr>
        <p:txBody>
          <a:bodyPr wrap="square">
            <a:spAutoFit/>
          </a:bodyPr>
          <a:lstStyle/>
          <a:p>
            <a:r>
              <a:rPr lang="kk-KZ" sz="2400" b="1" dirty="0">
                <a:latin typeface="Times New Roman"/>
                <a:ea typeface="Times New Roman"/>
              </a:rPr>
              <a:t>R - газ тұрақтысы (R = 8,316 Дж/(моль • К)); </a:t>
            </a:r>
          </a:p>
          <a:p>
            <a:r>
              <a:rPr lang="kk-KZ" sz="2400" b="1" i="1" dirty="0">
                <a:latin typeface="Times New Roman"/>
                <a:ea typeface="Times New Roman"/>
              </a:rPr>
              <a:t>Т -</a:t>
            </a:r>
            <a:r>
              <a:rPr lang="kk-KZ" sz="2400" b="1" dirty="0">
                <a:latin typeface="Times New Roman"/>
                <a:ea typeface="Times New Roman"/>
              </a:rPr>
              <a:t> ерітіндінің абсолютті температурасы; </a:t>
            </a:r>
          </a:p>
          <a:p>
            <a:r>
              <a:rPr lang="en-US" sz="2400" b="1" dirty="0">
                <a:latin typeface="Times New Roman"/>
                <a:ea typeface="Times New Roman"/>
              </a:rPr>
              <a:t>F</a:t>
            </a:r>
            <a:r>
              <a:rPr lang="kk-KZ" sz="2400" b="1" i="1" dirty="0">
                <a:latin typeface="Times New Roman"/>
                <a:ea typeface="Times New Roman"/>
              </a:rPr>
              <a:t> -</a:t>
            </a:r>
            <a:r>
              <a:rPr lang="kk-KZ" sz="2400" b="1" dirty="0">
                <a:latin typeface="Times New Roman"/>
                <a:ea typeface="Times New Roman"/>
              </a:rPr>
              <a:t> Фарадей саны </a:t>
            </a:r>
            <a:r>
              <a:rPr lang="kk-KZ" sz="2400" b="1" i="1" dirty="0">
                <a:latin typeface="Times New Roman"/>
                <a:ea typeface="Times New Roman"/>
              </a:rPr>
              <a:t>(F - </a:t>
            </a:r>
            <a:r>
              <a:rPr lang="kk-KZ" sz="2400" b="1" dirty="0">
                <a:latin typeface="Times New Roman"/>
                <a:ea typeface="Times New Roman"/>
              </a:rPr>
              <a:t>96500 Кл/моль); </a:t>
            </a:r>
            <a:endParaRPr lang="ru-RU" sz="2400" b="1" dirty="0"/>
          </a:p>
        </p:txBody>
      </p:sp>
    </p:spTree>
    <p:extLst>
      <p:ext uri="{BB962C8B-B14F-4D97-AF65-F5344CB8AC3E}">
        <p14:creationId xmlns:p14="http://schemas.microsoft.com/office/powerpoint/2010/main" val="1998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0" nodeType="after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p:cTn id="7" dur="3000" fill="hold"/>
                                        <p:tgtEl>
                                          <p:spTgt spid="100354"/>
                                        </p:tgtEl>
                                        <p:attrNameLst>
                                          <p:attrName>ppt_w</p:attrName>
                                        </p:attrNameLst>
                                      </p:cBhvr>
                                      <p:tavLst>
                                        <p:tav tm="0">
                                          <p:val>
                                            <p:strVal val="#ppt_w"/>
                                          </p:val>
                                        </p:tav>
                                        <p:tav tm="100000">
                                          <p:val>
                                            <p:strVal val="#ppt_w"/>
                                          </p:val>
                                        </p:tav>
                                      </p:tavLst>
                                    </p:anim>
                                    <p:anim calcmode="lin" valueType="num">
                                      <p:cBhvr>
                                        <p:cTn id="8" dur="3000" fill="hold"/>
                                        <p:tgtEl>
                                          <p:spTgt spid="100354"/>
                                        </p:tgtEl>
                                        <p:attrNameLst>
                                          <p:attrName>ppt_h</p:attrName>
                                        </p:attrNameLst>
                                      </p:cBhvr>
                                      <p:tavLst>
                                        <p:tav tm="0" fmla="#ppt_h*sin(2.5*pi*$)">
                                          <p:val>
                                            <p:fltVal val="0"/>
                                          </p:val>
                                        </p:tav>
                                        <p:tav tm="100000">
                                          <p:val>
                                            <p:fltVal val="1"/>
                                          </p:val>
                                        </p:tav>
                                      </p:tavLst>
                                    </p:anim>
                                  </p:childTnLst>
                                </p:cTn>
                              </p:par>
                            </p:childTnLst>
                          </p:cTn>
                        </p:par>
                        <p:par>
                          <p:cTn id="9" fill="hold">
                            <p:stCondLst>
                              <p:cond delay="3000"/>
                            </p:stCondLst>
                            <p:childTnLst>
                              <p:par>
                                <p:cTn id="10" presetID="22" presetClass="entr" presetSubtype="4" fill="hold" nodeType="after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wipe(down)">
                                      <p:cBhvr>
                                        <p:cTn id="12" dur="1000"/>
                                        <p:tgtEl>
                                          <p:spTgt spid="100356"/>
                                        </p:tgtEl>
                                      </p:cBhvr>
                                    </p:animEffect>
                                  </p:childTnLst>
                                </p:cTn>
                              </p:par>
                              <p:par>
                                <p:cTn id="13" presetID="22" presetClass="entr" presetSubtype="4" fill="hold" nodeType="withEffect">
                                  <p:stCondLst>
                                    <p:cond delay="0"/>
                                  </p:stCondLst>
                                  <p:childTnLst>
                                    <p:set>
                                      <p:cBhvr>
                                        <p:cTn id="14" dur="1" fill="hold">
                                          <p:stCondLst>
                                            <p:cond delay="0"/>
                                          </p:stCondLst>
                                        </p:cTn>
                                        <p:tgtEl>
                                          <p:spTgt spid="100356"/>
                                        </p:tgtEl>
                                        <p:attrNameLst>
                                          <p:attrName>style.visibility</p:attrName>
                                        </p:attrNameLst>
                                      </p:cBhvr>
                                      <p:to>
                                        <p:strVal val="visible"/>
                                      </p:to>
                                    </p:set>
                                    <p:animEffect transition="in" filter="wipe(down)">
                                      <p:cBhvr>
                                        <p:cTn id="15" dur="1000"/>
                                        <p:tgtEl>
                                          <p:spTgt spid="10035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0361"/>
                                        </p:tgtEl>
                                        <p:attrNameLst>
                                          <p:attrName>style.visibility</p:attrName>
                                        </p:attrNameLst>
                                      </p:cBhvr>
                                      <p:to>
                                        <p:strVal val="visible"/>
                                      </p:to>
                                    </p:set>
                                    <p:animEffect transition="in" filter="wipe(up)">
                                      <p:cBhvr>
                                        <p:cTn id="18" dur="1000"/>
                                        <p:tgtEl>
                                          <p:spTgt spid="100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P spid="10036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23850" y="277813"/>
            <a:ext cx="8362950" cy="2287587"/>
          </a:xfrm>
        </p:spPr>
        <p:txBody>
          <a:bodyPr/>
          <a:lstStyle/>
          <a:p>
            <a:pPr eaLnBrk="1" hangingPunct="1">
              <a:defRPr/>
            </a:pPr>
            <a:r>
              <a:rPr lang="ru-RU"/>
              <a:t>Отношение коэффициентов проницаемости для состояния покоя</a:t>
            </a:r>
          </a:p>
        </p:txBody>
      </p:sp>
      <p:sp>
        <p:nvSpPr>
          <p:cNvPr id="106499" name="Rectangle 3"/>
          <p:cNvSpPr>
            <a:spLocks noGrp="1" noChangeArrowheads="1"/>
          </p:cNvSpPr>
          <p:nvPr>
            <p:ph type="body" idx="1"/>
          </p:nvPr>
        </p:nvSpPr>
        <p:spPr>
          <a:xfrm>
            <a:off x="323850" y="3141663"/>
            <a:ext cx="8820150" cy="2989262"/>
          </a:xfrm>
        </p:spPr>
        <p:txBody>
          <a:bodyPr/>
          <a:lstStyle/>
          <a:p>
            <a:pPr eaLnBrk="1" hangingPunct="1">
              <a:buFont typeface="Wingdings" pitchFamily="2" charset="2"/>
              <a:buNone/>
              <a:defRPr/>
            </a:pPr>
            <a:r>
              <a:rPr lang="en-US" sz="5600" b="1" dirty="0"/>
              <a:t>P</a:t>
            </a:r>
            <a:r>
              <a:rPr lang="ru-RU" sz="5600" b="1" baseline="-25000" dirty="0"/>
              <a:t>К</a:t>
            </a:r>
            <a:r>
              <a:rPr lang="ru-RU" sz="5600" b="1" dirty="0"/>
              <a:t> : Р</a:t>
            </a:r>
            <a:r>
              <a:rPr lang="en-US" sz="5600" b="1" baseline="-25000" dirty="0"/>
              <a:t>Na</a:t>
            </a:r>
            <a:r>
              <a:rPr lang="en-US" sz="5600" b="1" dirty="0"/>
              <a:t> : </a:t>
            </a:r>
            <a:r>
              <a:rPr lang="en-US" sz="5600" b="1" dirty="0" err="1"/>
              <a:t>P</a:t>
            </a:r>
            <a:r>
              <a:rPr lang="en-US" sz="5600" b="1" baseline="-25000" dirty="0" err="1"/>
              <a:t>Cl</a:t>
            </a:r>
            <a:r>
              <a:rPr lang="en-US" sz="5600" b="1" baseline="-25000" dirty="0"/>
              <a:t> </a:t>
            </a:r>
            <a:r>
              <a:rPr lang="ru-RU" sz="5600" b="1" dirty="0"/>
              <a:t>= </a:t>
            </a:r>
            <a:r>
              <a:rPr lang="ru-RU" sz="5600" b="1" u="sng" dirty="0">
                <a:solidFill>
                  <a:srgbClr val="C00000"/>
                </a:solidFill>
              </a:rPr>
              <a:t>1</a:t>
            </a:r>
            <a:r>
              <a:rPr lang="ru-RU" sz="5600" b="1" dirty="0"/>
              <a:t> : 0,04 : 0,45</a:t>
            </a:r>
          </a:p>
        </p:txBody>
      </p:sp>
    </p:spTree>
    <p:extLst>
      <p:ext uri="{BB962C8B-B14F-4D97-AF65-F5344CB8AC3E}">
        <p14:creationId xmlns:p14="http://schemas.microsoft.com/office/powerpoint/2010/main" val="18405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wipe(up)">
                                      <p:cBhvr>
                                        <p:cTn id="7" dur="3000"/>
                                        <p:tgtEl>
                                          <p:spTgt spid="106498"/>
                                        </p:tgtEl>
                                      </p:cBhvr>
                                    </p:animEffect>
                                  </p:childTnLst>
                                </p:cTn>
                              </p:par>
                              <p:par>
                                <p:cTn id="8" presetID="22" presetClass="entr" presetSubtype="4" fill="hold" nodeType="withEffect">
                                  <p:stCondLst>
                                    <p:cond delay="0"/>
                                  </p:stCondLst>
                                  <p:childTnLst>
                                    <p:set>
                                      <p:cBhvr>
                                        <p:cTn id="9" dur="1" fill="hold">
                                          <p:stCondLst>
                                            <p:cond delay="0"/>
                                          </p:stCondLst>
                                        </p:cTn>
                                        <p:tgtEl>
                                          <p:spTgt spid="106499">
                                            <p:txEl>
                                              <p:pRg st="0" end="0"/>
                                            </p:txEl>
                                          </p:spTgt>
                                        </p:tgtEl>
                                        <p:attrNameLst>
                                          <p:attrName>style.visibility</p:attrName>
                                        </p:attrNameLst>
                                      </p:cBhvr>
                                      <p:to>
                                        <p:strVal val="visible"/>
                                      </p:to>
                                    </p:set>
                                    <p:animEffect transition="in" filter="wipe(down)">
                                      <p:cBhvr>
                                        <p:cTn id="10" dur="3000"/>
                                        <p:tgtEl>
                                          <p:spTgt spid="1064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ru-RU"/>
              <a:t>Потенциал действия</a:t>
            </a:r>
          </a:p>
        </p:txBody>
      </p:sp>
      <p:sp>
        <p:nvSpPr>
          <p:cNvPr id="111619" name="Rectangle 3"/>
          <p:cNvSpPr>
            <a:spLocks noGrp="1" noChangeArrowheads="1"/>
          </p:cNvSpPr>
          <p:nvPr>
            <p:ph type="body" idx="1"/>
          </p:nvPr>
        </p:nvSpPr>
        <p:spPr/>
        <p:txBody>
          <a:bodyPr/>
          <a:lstStyle/>
          <a:p>
            <a:pPr eaLnBrk="1" hangingPunct="1">
              <a:defRPr/>
            </a:pPr>
            <a:endParaRPr lang="ru-RU"/>
          </a:p>
        </p:txBody>
      </p:sp>
      <p:grpSp>
        <p:nvGrpSpPr>
          <p:cNvPr id="2" name="Group 4"/>
          <p:cNvGrpSpPr>
            <a:grpSpLocks/>
          </p:cNvGrpSpPr>
          <p:nvPr/>
        </p:nvGrpSpPr>
        <p:grpSpPr bwMode="auto">
          <a:xfrm>
            <a:off x="468313" y="1628775"/>
            <a:ext cx="8115300" cy="4572000"/>
            <a:chOff x="2214" y="2519"/>
            <a:chExt cx="12780" cy="7200"/>
          </a:xfrm>
        </p:grpSpPr>
        <p:sp>
          <p:nvSpPr>
            <p:cNvPr id="39941" name="Rectangle 5"/>
            <p:cNvSpPr>
              <a:spLocks noChangeArrowheads="1"/>
            </p:cNvSpPr>
            <p:nvPr/>
          </p:nvSpPr>
          <p:spPr bwMode="auto">
            <a:xfrm>
              <a:off x="2214" y="2519"/>
              <a:ext cx="12780" cy="7200"/>
            </a:xfrm>
            <a:prstGeom prst="rect">
              <a:avLst/>
            </a:prstGeom>
            <a:solidFill>
              <a:srgbClr val="99CCFF"/>
            </a:solidFill>
            <a:ln w="9525">
              <a:solidFill>
                <a:srgbClr val="000000"/>
              </a:solidFill>
              <a:miter lim="800000"/>
              <a:headEnd/>
              <a:tailEnd/>
            </a:ln>
          </p:spPr>
          <p:txBody>
            <a:bodyPr/>
            <a:lstStyle/>
            <a:p>
              <a:endParaRPr lang="ru-RU"/>
            </a:p>
          </p:txBody>
        </p:sp>
        <p:sp>
          <p:nvSpPr>
            <p:cNvPr id="39942" name="Oval 6"/>
            <p:cNvSpPr>
              <a:spLocks noChangeArrowheads="1"/>
            </p:cNvSpPr>
            <p:nvPr/>
          </p:nvSpPr>
          <p:spPr bwMode="auto">
            <a:xfrm>
              <a:off x="5274" y="4499"/>
              <a:ext cx="6300" cy="3060"/>
            </a:xfrm>
            <a:prstGeom prst="ellipse">
              <a:avLst/>
            </a:prstGeom>
            <a:solidFill>
              <a:srgbClr val="CC99FF"/>
            </a:solidFill>
            <a:ln w="9525">
              <a:solidFill>
                <a:srgbClr val="000000"/>
              </a:solidFill>
              <a:round/>
              <a:headEnd/>
              <a:tailEnd/>
            </a:ln>
          </p:spPr>
          <p:txBody>
            <a:bodyPr/>
            <a:lstStyle/>
            <a:p>
              <a:endParaRPr lang="ru-RU"/>
            </a:p>
          </p:txBody>
        </p:sp>
        <p:sp>
          <p:nvSpPr>
            <p:cNvPr id="39943" name="WordArt 7"/>
            <p:cNvSpPr>
              <a:spLocks noChangeArrowheads="1" noChangeShapeType="1" noTextEdit="1"/>
            </p:cNvSpPr>
            <p:nvPr/>
          </p:nvSpPr>
          <p:spPr bwMode="auto">
            <a:xfrm>
              <a:off x="7614" y="5579"/>
              <a:ext cx="2340" cy="72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Клетка</a:t>
              </a:r>
            </a:p>
          </p:txBody>
        </p:sp>
        <p:sp>
          <p:nvSpPr>
            <p:cNvPr id="39944" name="Line 8"/>
            <p:cNvSpPr>
              <a:spLocks noChangeShapeType="1"/>
            </p:cNvSpPr>
            <p:nvPr/>
          </p:nvSpPr>
          <p:spPr bwMode="auto">
            <a:xfrm flipV="1">
              <a:off x="6354" y="3779"/>
              <a:ext cx="0" cy="1620"/>
            </a:xfrm>
            <a:prstGeom prst="line">
              <a:avLst/>
            </a:prstGeom>
            <a:noFill/>
            <a:ln w="57150">
              <a:solidFill>
                <a:srgbClr val="000000"/>
              </a:solidFill>
              <a:round/>
              <a:headEnd/>
              <a:tailEnd type="triangle" w="med" len="med"/>
            </a:ln>
          </p:spPr>
          <p:txBody>
            <a:bodyPr/>
            <a:lstStyle/>
            <a:p>
              <a:endParaRPr lang="ru-RU"/>
            </a:p>
          </p:txBody>
        </p:sp>
        <p:sp>
          <p:nvSpPr>
            <p:cNvPr id="39945" name="Line 9"/>
            <p:cNvSpPr>
              <a:spLocks noChangeShapeType="1"/>
            </p:cNvSpPr>
            <p:nvPr/>
          </p:nvSpPr>
          <p:spPr bwMode="auto">
            <a:xfrm flipH="1">
              <a:off x="10314" y="3959"/>
              <a:ext cx="540" cy="1440"/>
            </a:xfrm>
            <a:prstGeom prst="line">
              <a:avLst/>
            </a:prstGeom>
            <a:noFill/>
            <a:ln w="57150">
              <a:solidFill>
                <a:srgbClr val="000000"/>
              </a:solidFill>
              <a:round/>
              <a:headEnd/>
              <a:tailEnd type="triangle" w="med" len="med"/>
            </a:ln>
          </p:spPr>
          <p:txBody>
            <a:bodyPr/>
            <a:lstStyle/>
            <a:p>
              <a:endParaRPr lang="ru-RU"/>
            </a:p>
          </p:txBody>
        </p:sp>
        <p:sp>
          <p:nvSpPr>
            <p:cNvPr id="39946" name="AutoShape 10"/>
            <p:cNvSpPr>
              <a:spLocks noChangeArrowheads="1"/>
            </p:cNvSpPr>
            <p:nvPr/>
          </p:nvSpPr>
          <p:spPr bwMode="auto">
            <a:xfrm>
              <a:off x="8154" y="6479"/>
              <a:ext cx="540" cy="1800"/>
            </a:xfrm>
            <a:prstGeom prst="upArrow">
              <a:avLst>
                <a:gd name="adj1" fmla="val 58333"/>
                <a:gd name="adj2" fmla="val 104707"/>
              </a:avLst>
            </a:prstGeom>
            <a:solidFill>
              <a:srgbClr val="0000FF"/>
            </a:solidFill>
            <a:ln w="9525">
              <a:solidFill>
                <a:srgbClr val="000000"/>
              </a:solidFill>
              <a:miter lim="800000"/>
              <a:headEnd/>
              <a:tailEnd/>
            </a:ln>
          </p:spPr>
          <p:txBody>
            <a:bodyPr/>
            <a:lstStyle/>
            <a:p>
              <a:endParaRPr lang="ru-RU"/>
            </a:p>
          </p:txBody>
        </p:sp>
        <p:sp>
          <p:nvSpPr>
            <p:cNvPr id="39947" name="WordArt 11"/>
            <p:cNvSpPr>
              <a:spLocks noChangeArrowheads="1" noChangeShapeType="1" noTextEdit="1"/>
            </p:cNvSpPr>
            <p:nvPr/>
          </p:nvSpPr>
          <p:spPr bwMode="auto">
            <a:xfrm>
              <a:off x="7974" y="8459"/>
              <a:ext cx="750" cy="720"/>
            </a:xfrm>
            <a:prstGeom prst="rect">
              <a:avLst/>
            </a:prstGeom>
          </p:spPr>
          <p:txBody>
            <a:bodyPr wrap="none" fromWordArt="1">
              <a:prstTxWarp prst="textPlain">
                <a:avLst>
                  <a:gd name="adj" fmla="val 50000"/>
                </a:avLst>
              </a:prstTxWarp>
            </a:bodyPr>
            <a:lstStyle/>
            <a:p>
              <a:r>
                <a:rPr lang="en-US" sz="1600" kern="10">
                  <a:ln w="9525">
                    <a:solidFill>
                      <a:srgbClr val="000000"/>
                    </a:solidFill>
                    <a:round/>
                    <a:headEnd/>
                    <a:tailEnd/>
                  </a:ln>
                  <a:solidFill>
                    <a:srgbClr val="000000"/>
                  </a:solidFill>
                  <a:latin typeface="Arial"/>
                  <a:cs typeface="Arial"/>
                </a:rPr>
                <a:t>Na</a:t>
              </a:r>
              <a:endParaRPr lang="ru-RU" sz="1600" kern="10">
                <a:ln w="9525">
                  <a:solidFill>
                    <a:srgbClr val="000000"/>
                  </a:solidFill>
                  <a:round/>
                  <a:headEnd/>
                  <a:tailEnd/>
                </a:ln>
                <a:solidFill>
                  <a:srgbClr val="000000"/>
                </a:solidFill>
                <a:latin typeface="Arial"/>
                <a:cs typeface="Arial"/>
              </a:endParaRPr>
            </a:p>
          </p:txBody>
        </p:sp>
        <p:sp>
          <p:nvSpPr>
            <p:cNvPr id="39948" name="WordArt 12"/>
            <p:cNvSpPr>
              <a:spLocks noChangeArrowheads="1" noChangeShapeType="1" noTextEdit="1"/>
            </p:cNvSpPr>
            <p:nvPr/>
          </p:nvSpPr>
          <p:spPr bwMode="auto">
            <a:xfrm>
              <a:off x="5994" y="5579"/>
              <a:ext cx="540" cy="540"/>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K</a:t>
              </a:r>
              <a:endParaRPr lang="ru-RU" kern="10">
                <a:ln w="9525">
                  <a:solidFill>
                    <a:srgbClr val="000000"/>
                  </a:solidFill>
                  <a:round/>
                  <a:headEnd/>
                  <a:tailEnd/>
                </a:ln>
                <a:solidFill>
                  <a:srgbClr val="000000"/>
                </a:solidFill>
                <a:latin typeface="Arial"/>
                <a:cs typeface="Arial"/>
              </a:endParaRPr>
            </a:p>
          </p:txBody>
        </p:sp>
        <p:sp>
          <p:nvSpPr>
            <p:cNvPr id="39949" name="WordArt 13"/>
            <p:cNvSpPr>
              <a:spLocks noChangeArrowheads="1" noChangeShapeType="1" noTextEdit="1"/>
            </p:cNvSpPr>
            <p:nvPr/>
          </p:nvSpPr>
          <p:spPr bwMode="auto">
            <a:xfrm>
              <a:off x="10854" y="3239"/>
              <a:ext cx="540" cy="540"/>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Cl</a:t>
              </a:r>
              <a:endParaRPr lang="ru-RU" kern="10">
                <a:ln w="9525">
                  <a:solidFill>
                    <a:srgbClr val="000000"/>
                  </a:solidFill>
                  <a:round/>
                  <a:headEnd/>
                  <a:tailEnd/>
                </a:ln>
                <a:solidFill>
                  <a:srgbClr val="000000"/>
                </a:solidFill>
                <a:latin typeface="Arial"/>
                <a:cs typeface="Arial"/>
              </a:endParaRPr>
            </a:p>
          </p:txBody>
        </p:sp>
        <p:sp>
          <p:nvSpPr>
            <p:cNvPr id="39950" name="WordArt 14"/>
            <p:cNvSpPr>
              <a:spLocks noChangeArrowheads="1" noChangeShapeType="1" noTextEdit="1"/>
            </p:cNvSpPr>
            <p:nvPr/>
          </p:nvSpPr>
          <p:spPr bwMode="auto">
            <a:xfrm>
              <a:off x="6534" y="5219"/>
              <a:ext cx="180" cy="36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39951" name="WordArt 15"/>
            <p:cNvSpPr>
              <a:spLocks noChangeArrowheads="1" noChangeShapeType="1" noTextEdit="1"/>
            </p:cNvSpPr>
            <p:nvPr/>
          </p:nvSpPr>
          <p:spPr bwMode="auto">
            <a:xfrm>
              <a:off x="8874" y="8279"/>
              <a:ext cx="180" cy="36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grpSp>
    </p:spTree>
    <p:extLst>
      <p:ext uri="{BB962C8B-B14F-4D97-AF65-F5344CB8AC3E}">
        <p14:creationId xmlns:p14="http://schemas.microsoft.com/office/powerpoint/2010/main" val="18797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1000"/>
                                        <p:tgtEl>
                                          <p:spTgt spid="11161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4101" name="Точечный рисунок" r:id="rId3" imgW="4175238" imgH="3421677" progId="PBrush">
                  <p:embed/>
                </p:oleObj>
              </mc:Choice>
              <mc:Fallback>
                <p:oleObj name="Точечный рисунок" r:id="rId3" imgW="4175238" imgH="3421677" progId="PBrush">
                  <p:embed/>
                  <p:pic>
                    <p:nvPicPr>
                      <p:cNvPr id="614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6147"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Прямоугольник 1"/>
          <p:cNvSpPr>
            <a:spLocks noChangeArrowheads="1"/>
          </p:cNvSpPr>
          <p:nvPr/>
        </p:nvSpPr>
        <p:spPr bwMode="auto">
          <a:xfrm>
            <a:off x="1187624" y="188640"/>
            <a:ext cx="7632700" cy="830997"/>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kk-KZ" altLang="ru-RU" sz="2400" dirty="0">
                <a:latin typeface="Times New Roman" pitchFamily="18" charset="0"/>
                <a:cs typeface="Times New Roman" pitchFamily="18" charset="0"/>
              </a:rPr>
              <a:t> Сүтқоректі клетка сыртқы және ішкі жағындағы иондардың концентрациясы</a:t>
            </a:r>
            <a:endParaRPr lang="ru-RU" altLang="ru-RU" sz="1600" dirty="0">
              <a:latin typeface="Times New Roman" pitchFamily="18" charset="0"/>
              <a:cs typeface="Times New Roman" pitchFamily="18" charset="0"/>
            </a:endParaRPr>
          </a:p>
        </p:txBody>
      </p:sp>
      <p:graphicFrame>
        <p:nvGraphicFramePr>
          <p:cNvPr id="10" name="Таблица 9"/>
          <p:cNvGraphicFramePr>
            <a:graphicFrameLocks noGrp="1"/>
          </p:cNvGraphicFramePr>
          <p:nvPr>
            <p:extLst/>
          </p:nvPr>
        </p:nvGraphicFramePr>
        <p:xfrm>
          <a:off x="1209363" y="1304132"/>
          <a:ext cx="7632699" cy="4927602"/>
        </p:xfrm>
        <a:graphic>
          <a:graphicData uri="http://schemas.openxmlformats.org/drawingml/2006/table">
            <a:tbl>
              <a:tblPr>
                <a:tableStyleId>{C4B1156A-380E-4F78-BDF5-A606A8083BF9}</a:tableStyleId>
              </a:tblPr>
              <a:tblGrid>
                <a:gridCol w="2581628">
                  <a:extLst>
                    <a:ext uri="{9D8B030D-6E8A-4147-A177-3AD203B41FA5}">
                      <a16:colId xmlns:a16="http://schemas.microsoft.com/office/drawing/2014/main" val="20000"/>
                    </a:ext>
                  </a:extLst>
                </a:gridCol>
                <a:gridCol w="2581627">
                  <a:extLst>
                    <a:ext uri="{9D8B030D-6E8A-4147-A177-3AD203B41FA5}">
                      <a16:colId xmlns:a16="http://schemas.microsoft.com/office/drawing/2014/main" val="20001"/>
                    </a:ext>
                  </a:extLst>
                </a:gridCol>
                <a:gridCol w="2469444">
                  <a:extLst>
                    <a:ext uri="{9D8B030D-6E8A-4147-A177-3AD203B41FA5}">
                      <a16:colId xmlns:a16="http://schemas.microsoft.com/office/drawing/2014/main" val="20002"/>
                    </a:ext>
                  </a:extLst>
                </a:gridCol>
              </a:tblGrid>
              <a:tr h="761345">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u="none" strike="noStrike" cap="none" normalizeH="0" baseline="0" dirty="0" smtClean="0">
                          <a:ln>
                            <a:noFill/>
                          </a:ln>
                          <a:effectLst/>
                          <a:latin typeface="+mn-lt"/>
                        </a:rPr>
                        <a:t>Иондар</a:t>
                      </a:r>
                      <a:endParaRPr kumimoji="0" lang="ru-RU" sz="1400" b="1"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u="none" strike="noStrike" cap="none" normalizeH="0" baseline="0" dirty="0" smtClean="0">
                          <a:ln>
                            <a:noFill/>
                          </a:ln>
                          <a:effectLst/>
                          <a:latin typeface="+mn-lt"/>
                        </a:rPr>
                        <a:t>Иондың концентрациясы, мМ</a:t>
                      </a:r>
                      <a:endParaRPr kumimoji="0" lang="ru-RU" sz="1400" b="1"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tc hMerge="1">
                  <a:txBody>
                    <a:bodyPr/>
                    <a:lstStyle/>
                    <a:p>
                      <a:endParaRPr lang="ru-RU"/>
                    </a:p>
                  </a:txBody>
                  <a:tcPr/>
                </a:tc>
                <a:extLst>
                  <a:ext uri="{0D108BD9-81ED-4DB2-BD59-A6C34878D82A}">
                    <a16:rowId xmlns:a16="http://schemas.microsoft.com/office/drawing/2014/main" val="10000"/>
                  </a:ext>
                </a:extLst>
              </a:tr>
              <a:tr h="361168">
                <a:tc vMerge="1">
                  <a:txBody>
                    <a:bodyPr/>
                    <a:lstStyle/>
                    <a:p>
                      <a:endParaRPr lang="ru-RU"/>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u="none" strike="noStrike" cap="none" normalizeH="0" baseline="0" smtClean="0">
                          <a:ln>
                            <a:noFill/>
                          </a:ln>
                          <a:effectLst/>
                          <a:latin typeface="+mn-lt"/>
                        </a:rPr>
                        <a:t>Клетканың ішінде</a:t>
                      </a:r>
                      <a:endParaRPr kumimoji="0" lang="ru-RU" sz="1400" b="1"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u="none" strike="noStrike" cap="none" normalizeH="0" baseline="0" dirty="0" smtClean="0">
                          <a:ln>
                            <a:noFill/>
                          </a:ln>
                          <a:effectLst/>
                          <a:latin typeface="+mn-lt"/>
                        </a:rPr>
                        <a:t>Клетка сыртында</a:t>
                      </a:r>
                      <a:endParaRPr kumimoji="0" lang="ru-RU" sz="1400" b="1"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1"/>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Катион</a:t>
                      </a:r>
                      <a:r>
                        <a:rPr kumimoji="0" lang="kk-KZ" sz="2000" u="none" strike="noStrike" cap="none" normalizeH="0" baseline="0" smtClean="0">
                          <a:ln>
                            <a:noFill/>
                          </a:ln>
                          <a:effectLst/>
                          <a:latin typeface="+mn-lt"/>
                        </a:rPr>
                        <a:t>дар</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u="none" strike="noStrike" cap="none" normalizeH="0" baseline="0" smtClean="0">
                          <a:ln>
                            <a:noFill/>
                          </a:ln>
                          <a:effectLst/>
                          <a:latin typeface="+mn-lt"/>
                        </a:rPr>
                        <a:t> </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u="none" strike="noStrike" cap="none" normalizeH="0" baseline="0" smtClean="0">
                          <a:ln>
                            <a:noFill/>
                          </a:ln>
                          <a:effectLst/>
                          <a:latin typeface="+mn-lt"/>
                        </a:rPr>
                        <a:t> </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2"/>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latin typeface="+mn-lt"/>
                        </a:rPr>
                        <a:t>Na</a:t>
                      </a:r>
                      <a:r>
                        <a:rPr kumimoji="0" lang="en-US" sz="2000" u="none" strike="noStrike" cap="none" normalizeH="0" baseline="30000" dirty="0" smtClean="0">
                          <a:ln>
                            <a:noFill/>
                          </a:ln>
                          <a:effectLst/>
                          <a:latin typeface="+mn-lt"/>
                        </a:rPr>
                        <a:t>+</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5 – 15</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145</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3"/>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K</a:t>
                      </a:r>
                      <a:r>
                        <a:rPr kumimoji="0" lang="en-US" sz="2000" u="none" strike="noStrike" cap="none" normalizeH="0" baseline="30000" smtClean="0">
                          <a:ln>
                            <a:noFill/>
                          </a:ln>
                          <a:effectLst/>
                          <a:latin typeface="+mn-lt"/>
                        </a:rPr>
                        <a:t>+</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140</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5</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4"/>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Mg</a:t>
                      </a:r>
                      <a:r>
                        <a:rPr kumimoji="0" lang="en-US" sz="2000" u="none" strike="noStrike" cap="none" normalizeH="0" baseline="30000" smtClean="0">
                          <a:ln>
                            <a:noFill/>
                          </a:ln>
                          <a:effectLst/>
                          <a:latin typeface="+mn-lt"/>
                        </a:rPr>
                        <a:t>2+</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30</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 </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5"/>
                  </a:ext>
                </a:extLst>
              </a:tr>
              <a:tr h="7235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Ca</a:t>
                      </a:r>
                      <a:r>
                        <a:rPr kumimoji="0" lang="en-US" sz="2000" u="none" strike="noStrike" cap="none" normalizeH="0" baseline="30000" smtClean="0">
                          <a:ln>
                            <a:noFill/>
                          </a:ln>
                          <a:effectLst/>
                          <a:latin typeface="+mn-lt"/>
                        </a:rPr>
                        <a:t>2+</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1 – 2</a:t>
                      </a:r>
                      <a:endParaRPr kumimoji="0" lang="ru-RU" sz="1400" u="none" strike="noStrike" cap="none" normalizeH="0" baseline="0" smtClean="0">
                        <a:ln>
                          <a:noFill/>
                        </a:ln>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a:t>
                      </a:r>
                      <a:r>
                        <a:rPr kumimoji="0" lang="kk-KZ" sz="2000" u="none" strike="noStrike" cap="none" normalizeH="0" baseline="0" smtClean="0">
                          <a:ln>
                            <a:noFill/>
                          </a:ln>
                          <a:effectLst/>
                          <a:latin typeface="+mn-lt"/>
                        </a:rPr>
                        <a:t>бос күйінде</a:t>
                      </a:r>
                      <a:r>
                        <a:rPr kumimoji="0" lang="ru-RU" sz="2000" u="none" strike="noStrike" cap="none" normalizeH="0" baseline="0" smtClean="0">
                          <a:ln>
                            <a:noFill/>
                          </a:ln>
                          <a:effectLst/>
                          <a:latin typeface="+mn-lt"/>
                        </a:rPr>
                        <a:t>   10</a:t>
                      </a:r>
                      <a:r>
                        <a:rPr kumimoji="0" lang="ru-RU" sz="2000" u="none" strike="noStrike" cap="none" normalizeH="0" baseline="30000" smtClean="0">
                          <a:ln>
                            <a:noFill/>
                          </a:ln>
                          <a:effectLst/>
                          <a:latin typeface="+mn-lt"/>
                        </a:rPr>
                        <a:t>-7</a:t>
                      </a:r>
                      <a:r>
                        <a:rPr kumimoji="0" lang="ru-RU" sz="2000" u="none" strike="noStrike" cap="none" normalizeH="0" baseline="0" smtClean="0">
                          <a:ln>
                            <a:noFill/>
                          </a:ln>
                          <a:effectLst/>
                          <a:latin typeface="+mn-lt"/>
                        </a:rPr>
                        <a:t>М)</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2,5 - 5</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6"/>
                  </a:ext>
                </a:extLst>
              </a:tr>
              <a:tr h="9144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H</a:t>
                      </a:r>
                      <a:r>
                        <a:rPr kumimoji="0" lang="en-US" sz="2000" u="none" strike="noStrike" cap="none" normalizeH="0" baseline="30000" smtClean="0">
                          <a:ln>
                            <a:noFill/>
                          </a:ln>
                          <a:effectLst/>
                          <a:latin typeface="+mn-lt"/>
                        </a:rPr>
                        <a:t>+</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4х10</a:t>
                      </a:r>
                      <a:r>
                        <a:rPr kumimoji="0" lang="ru-RU" sz="2000" u="none" strike="noStrike" cap="none" normalizeH="0" baseline="30000" dirty="0" smtClean="0">
                          <a:ln>
                            <a:noFill/>
                          </a:ln>
                          <a:effectLst/>
                          <a:latin typeface="+mn-lt"/>
                        </a:rPr>
                        <a:t>-5</a:t>
                      </a:r>
                      <a:endParaRPr kumimoji="0" lang="ru-RU" sz="14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(10</a:t>
                      </a:r>
                      <a:r>
                        <a:rPr kumimoji="0" lang="ru-RU" sz="2000" u="none" strike="noStrike" cap="none" normalizeH="0" baseline="30000" dirty="0" smtClean="0">
                          <a:ln>
                            <a:noFill/>
                          </a:ln>
                          <a:effectLst/>
                          <a:latin typeface="+mn-lt"/>
                        </a:rPr>
                        <a:t>-7,4</a:t>
                      </a:r>
                      <a:r>
                        <a:rPr kumimoji="0" lang="ru-RU" sz="2000" u="none" strike="noStrike" cap="none" normalizeH="0" baseline="0" dirty="0" smtClean="0">
                          <a:ln>
                            <a:noFill/>
                          </a:ln>
                          <a:effectLst/>
                          <a:latin typeface="+mn-lt"/>
                        </a:rPr>
                        <a:t>М  </a:t>
                      </a:r>
                      <a:r>
                        <a:rPr kumimoji="0" lang="ru-RU" sz="2000" u="none" strike="noStrike" cap="none" normalizeH="0" baseline="0" dirty="0" err="1" smtClean="0">
                          <a:ln>
                            <a:noFill/>
                          </a:ln>
                          <a:effectLst/>
                          <a:latin typeface="+mn-lt"/>
                        </a:rPr>
                        <a:t>немесе</a:t>
                      </a:r>
                      <a:r>
                        <a:rPr kumimoji="0" lang="ru-RU" sz="2000" u="none" strike="noStrike" cap="none" normalizeH="0" baseline="0" dirty="0" smtClean="0">
                          <a:ln>
                            <a:noFill/>
                          </a:ln>
                          <a:effectLst/>
                          <a:latin typeface="+mn-lt"/>
                        </a:rPr>
                        <a:t> рН 7,4)</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4х10</a:t>
                      </a:r>
                      <a:r>
                        <a:rPr kumimoji="0" lang="ru-RU" sz="2000" u="none" strike="noStrike" cap="none" normalizeH="0" baseline="30000" dirty="0" smtClean="0">
                          <a:ln>
                            <a:noFill/>
                          </a:ln>
                          <a:effectLst/>
                          <a:latin typeface="+mn-lt"/>
                        </a:rPr>
                        <a:t>-5</a:t>
                      </a:r>
                      <a:endParaRPr kumimoji="0" lang="ru-RU" sz="1400" u="none" strike="noStrike" cap="none" normalizeH="0" baseline="0" dirty="0" smtClean="0">
                        <a:ln>
                          <a:noFill/>
                        </a:ln>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(10</a:t>
                      </a:r>
                      <a:r>
                        <a:rPr kumimoji="0" lang="ru-RU" sz="2000" u="none" strike="noStrike" cap="none" normalizeH="0" baseline="30000" dirty="0" smtClean="0">
                          <a:ln>
                            <a:noFill/>
                          </a:ln>
                          <a:effectLst/>
                          <a:latin typeface="+mn-lt"/>
                        </a:rPr>
                        <a:t>-7,4</a:t>
                      </a:r>
                      <a:r>
                        <a:rPr kumimoji="0" lang="ru-RU" sz="2000" u="none" strike="noStrike" cap="none" normalizeH="0" baseline="0" dirty="0" smtClean="0">
                          <a:ln>
                            <a:noFill/>
                          </a:ln>
                          <a:effectLst/>
                          <a:latin typeface="+mn-lt"/>
                        </a:rPr>
                        <a:t>М </a:t>
                      </a:r>
                      <a:r>
                        <a:rPr kumimoji="0" lang="ru-RU" sz="2000" u="none" strike="noStrike" cap="none" normalizeH="0" baseline="0" dirty="0" err="1" smtClean="0">
                          <a:ln>
                            <a:noFill/>
                          </a:ln>
                          <a:effectLst/>
                          <a:latin typeface="+mn-lt"/>
                        </a:rPr>
                        <a:t>немесе</a:t>
                      </a:r>
                      <a:r>
                        <a:rPr kumimoji="0" lang="ru-RU" sz="2000" u="none" strike="noStrike" cap="none" normalizeH="0" baseline="0" dirty="0" smtClean="0">
                          <a:ln>
                            <a:noFill/>
                          </a:ln>
                          <a:effectLst/>
                          <a:latin typeface="+mn-lt"/>
                        </a:rPr>
                        <a:t> рН 7,4)</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7"/>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Анион</a:t>
                      </a:r>
                      <a:r>
                        <a:rPr kumimoji="0" lang="kk-KZ" sz="2000" u="none" strike="noStrike" cap="none" normalizeH="0" baseline="0" smtClean="0">
                          <a:ln>
                            <a:noFill/>
                          </a:ln>
                          <a:effectLst/>
                          <a:latin typeface="+mn-lt"/>
                        </a:rPr>
                        <a:t>дар</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 </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 </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8"/>
                  </a:ext>
                </a:extLst>
              </a:tr>
              <a:tr h="3611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latin typeface="+mn-lt"/>
                        </a:rPr>
                        <a:t>Cl</a:t>
                      </a:r>
                      <a:r>
                        <a:rPr kumimoji="0" lang="en-US" sz="2000" u="none" strike="noStrike" cap="none" normalizeH="0" baseline="30000" smtClean="0">
                          <a:ln>
                            <a:noFill/>
                          </a:ln>
                          <a:effectLst/>
                          <a:latin typeface="+mn-lt"/>
                        </a:rPr>
                        <a:t>-</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latin typeface="+mn-lt"/>
                        </a:rPr>
                        <a:t>4</a:t>
                      </a:r>
                      <a:endParaRPr kumimoji="0" lang="ru-RU" sz="1400" b="0" i="0" u="none" strike="noStrike" cap="none" normalizeH="0" baseline="0" smtClean="0">
                        <a:ln>
                          <a:noFill/>
                        </a:ln>
                        <a:solidFill>
                          <a:schemeClr val="tx1"/>
                        </a:solidFill>
                        <a:effectLst/>
                        <a:latin typeface="+mn-lt"/>
                        <a:cs typeface="Times New Roman" pitchFamily="18" charset="0"/>
                      </a:endParaRPr>
                    </a:p>
                  </a:txBody>
                  <a:tcPr marL="68579" marR="68579" marT="0" marB="0"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latin typeface="+mn-lt"/>
                        </a:rPr>
                        <a:t>110</a:t>
                      </a:r>
                      <a:endParaRPr kumimoji="0" lang="ru-RU" sz="1400" b="0" i="0" u="none" strike="noStrike" cap="none" normalizeH="0" baseline="0" dirty="0" smtClean="0">
                        <a:ln>
                          <a:noFill/>
                        </a:ln>
                        <a:solidFill>
                          <a:schemeClr val="tx1"/>
                        </a:solidFill>
                        <a:effectLst/>
                        <a:latin typeface="+mn-lt"/>
                        <a:cs typeface="Times New Roman" pitchFamily="18" charset="0"/>
                      </a:endParaRPr>
                    </a:p>
                  </a:txBody>
                  <a:tcPr marL="68579" marR="68579" marT="0" marB="0"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139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95288" y="277813"/>
            <a:ext cx="8291512" cy="2287587"/>
          </a:xfrm>
        </p:spPr>
        <p:txBody>
          <a:bodyPr/>
          <a:lstStyle/>
          <a:p>
            <a:pPr eaLnBrk="1" hangingPunct="1">
              <a:defRPr/>
            </a:pPr>
            <a:r>
              <a:rPr lang="ru-RU" sz="4800"/>
              <a:t>Отношение коэффициентов проницаемости ионов  для фазы деполяризации</a:t>
            </a:r>
          </a:p>
        </p:txBody>
      </p:sp>
      <p:sp>
        <p:nvSpPr>
          <p:cNvPr id="118787" name="Rectangle 3"/>
          <p:cNvSpPr>
            <a:spLocks noGrp="1" noChangeArrowheads="1"/>
          </p:cNvSpPr>
          <p:nvPr>
            <p:ph type="body" idx="1"/>
          </p:nvPr>
        </p:nvSpPr>
        <p:spPr>
          <a:xfrm>
            <a:off x="0" y="3284538"/>
            <a:ext cx="9144000" cy="2846387"/>
          </a:xfrm>
        </p:spPr>
        <p:txBody>
          <a:bodyPr/>
          <a:lstStyle/>
          <a:p>
            <a:pPr eaLnBrk="1" hangingPunct="1">
              <a:buFont typeface="Wingdings" pitchFamily="2" charset="2"/>
              <a:buNone/>
              <a:defRPr/>
            </a:pPr>
            <a:r>
              <a:rPr lang="en-US" sz="5400" b="1"/>
              <a:t>P</a:t>
            </a:r>
            <a:r>
              <a:rPr lang="ru-RU" sz="5400" b="1" baseline="-25000"/>
              <a:t>К</a:t>
            </a:r>
            <a:r>
              <a:rPr lang="ru-RU" sz="5400" b="1"/>
              <a:t> : Р</a:t>
            </a:r>
            <a:r>
              <a:rPr lang="en-US" sz="5400" b="1" baseline="-25000"/>
              <a:t>Na</a:t>
            </a:r>
            <a:r>
              <a:rPr lang="en-US" sz="5400" b="1"/>
              <a:t> : P</a:t>
            </a:r>
            <a:r>
              <a:rPr lang="en-US" sz="5400" b="1" baseline="-25000"/>
              <a:t>Cl </a:t>
            </a:r>
            <a:r>
              <a:rPr lang="ru-RU" sz="5400" b="1"/>
              <a:t>= 1 :</a:t>
            </a:r>
            <a:r>
              <a:rPr lang="ru-RU" sz="7200" b="1"/>
              <a:t> </a:t>
            </a:r>
            <a:r>
              <a:rPr lang="ru-RU" sz="7200" b="1" u="sng">
                <a:solidFill>
                  <a:srgbClr val="30C030"/>
                </a:solidFill>
              </a:rPr>
              <a:t>20</a:t>
            </a:r>
            <a:r>
              <a:rPr lang="ru-RU" sz="7200" b="1">
                <a:solidFill>
                  <a:srgbClr val="6600FF"/>
                </a:solidFill>
              </a:rPr>
              <a:t> </a:t>
            </a:r>
            <a:r>
              <a:rPr lang="ru-RU" sz="5400" b="1"/>
              <a:t>: 0,45</a:t>
            </a:r>
          </a:p>
          <a:p>
            <a:pPr eaLnBrk="1" hangingPunct="1">
              <a:defRPr/>
            </a:pPr>
            <a:endParaRPr lang="ru-RU"/>
          </a:p>
        </p:txBody>
      </p:sp>
    </p:spTree>
    <p:extLst>
      <p:ext uri="{BB962C8B-B14F-4D97-AF65-F5344CB8AC3E}">
        <p14:creationId xmlns:p14="http://schemas.microsoft.com/office/powerpoint/2010/main" val="35572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wipe(left)">
                                      <p:cBhvr>
                                        <p:cTn id="7" dur="3000"/>
                                        <p:tgtEl>
                                          <p:spTgt spid="118786"/>
                                        </p:tgtEl>
                                      </p:cBhvr>
                                    </p:animEffect>
                                  </p:childTnLst>
                                </p:cTn>
                              </p:par>
                              <p:par>
                                <p:cTn id="8" presetID="22" presetClass="entr" presetSubtype="2" fill="hold" nodeType="withEffect">
                                  <p:stCondLst>
                                    <p:cond delay="0"/>
                                  </p:stCondLst>
                                  <p:childTnLst>
                                    <p:set>
                                      <p:cBhvr>
                                        <p:cTn id="9" dur="1" fill="hold">
                                          <p:stCondLst>
                                            <p:cond delay="0"/>
                                          </p:stCondLst>
                                        </p:cTn>
                                        <p:tgtEl>
                                          <p:spTgt spid="118787">
                                            <p:txEl>
                                              <p:pRg st="0" end="0"/>
                                            </p:txEl>
                                          </p:spTgt>
                                        </p:tgtEl>
                                        <p:attrNameLst>
                                          <p:attrName>style.visibility</p:attrName>
                                        </p:attrNameLst>
                                      </p:cBhvr>
                                      <p:to>
                                        <p:strVal val="visible"/>
                                      </p:to>
                                    </p:set>
                                    <p:animEffect transition="in" filter="wipe(right)">
                                      <p:cBhvr>
                                        <p:cTn id="10" dur="3000"/>
                                        <p:tgtEl>
                                          <p:spTgt spid="118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defRPr/>
            </a:pPr>
            <a:r>
              <a:rPr lang="ru-RU"/>
              <a:t>Потенциал действия</a:t>
            </a:r>
          </a:p>
        </p:txBody>
      </p:sp>
      <p:sp>
        <p:nvSpPr>
          <p:cNvPr id="112643" name="Rectangle 3"/>
          <p:cNvSpPr>
            <a:spLocks noGrp="1" noChangeArrowheads="1"/>
          </p:cNvSpPr>
          <p:nvPr>
            <p:ph type="body" idx="1"/>
          </p:nvPr>
        </p:nvSpPr>
        <p:spPr>
          <a:xfrm>
            <a:off x="457200" y="5589588"/>
            <a:ext cx="8229600" cy="541337"/>
          </a:xfrm>
        </p:spPr>
        <p:txBody>
          <a:bodyPr/>
          <a:lstStyle/>
          <a:p>
            <a:pPr eaLnBrk="1" hangingPunct="1">
              <a:lnSpc>
                <a:spcPct val="90000"/>
              </a:lnSpc>
              <a:buFont typeface="Wingdings" pitchFamily="2" charset="2"/>
              <a:buNone/>
              <a:defRPr/>
            </a:pPr>
            <a:endParaRPr lang="ru-RU"/>
          </a:p>
        </p:txBody>
      </p:sp>
      <p:grpSp>
        <p:nvGrpSpPr>
          <p:cNvPr id="2" name="Group 4"/>
          <p:cNvGrpSpPr>
            <a:grpSpLocks/>
          </p:cNvGrpSpPr>
          <p:nvPr/>
        </p:nvGrpSpPr>
        <p:grpSpPr bwMode="auto">
          <a:xfrm>
            <a:off x="539750" y="1628775"/>
            <a:ext cx="8135938" cy="4584700"/>
            <a:chOff x="1494" y="1079"/>
            <a:chExt cx="14940" cy="8820"/>
          </a:xfrm>
        </p:grpSpPr>
        <p:sp>
          <p:nvSpPr>
            <p:cNvPr id="43013" name="Rectangle 5"/>
            <p:cNvSpPr>
              <a:spLocks noChangeArrowheads="1"/>
            </p:cNvSpPr>
            <p:nvPr/>
          </p:nvSpPr>
          <p:spPr bwMode="auto">
            <a:xfrm>
              <a:off x="1494" y="2339"/>
              <a:ext cx="11160" cy="7560"/>
            </a:xfrm>
            <a:prstGeom prst="rect">
              <a:avLst/>
            </a:prstGeom>
            <a:solidFill>
              <a:srgbClr val="99CCFF"/>
            </a:solidFill>
            <a:ln w="9525">
              <a:solidFill>
                <a:srgbClr val="000000"/>
              </a:solidFill>
              <a:miter lim="800000"/>
              <a:headEnd/>
              <a:tailEnd/>
            </a:ln>
          </p:spPr>
          <p:txBody>
            <a:bodyPr/>
            <a:lstStyle/>
            <a:p>
              <a:endParaRPr lang="ru-RU"/>
            </a:p>
          </p:txBody>
        </p:sp>
        <p:sp>
          <p:nvSpPr>
            <p:cNvPr id="43014" name="Oval 6"/>
            <p:cNvSpPr>
              <a:spLocks noChangeArrowheads="1"/>
            </p:cNvSpPr>
            <p:nvPr/>
          </p:nvSpPr>
          <p:spPr bwMode="auto">
            <a:xfrm>
              <a:off x="3492" y="4679"/>
              <a:ext cx="7574" cy="3060"/>
            </a:xfrm>
            <a:prstGeom prst="ellipse">
              <a:avLst/>
            </a:prstGeom>
            <a:solidFill>
              <a:srgbClr val="CC99FF"/>
            </a:solidFill>
            <a:ln w="9525">
              <a:solidFill>
                <a:srgbClr val="000000"/>
              </a:solidFill>
              <a:round/>
              <a:headEnd/>
              <a:tailEnd/>
            </a:ln>
          </p:spPr>
          <p:txBody>
            <a:bodyPr/>
            <a:lstStyle/>
            <a:p>
              <a:endParaRPr lang="ru-RU"/>
            </a:p>
          </p:txBody>
        </p:sp>
        <p:sp>
          <p:nvSpPr>
            <p:cNvPr id="43015" name="Oval 7"/>
            <p:cNvSpPr>
              <a:spLocks noChangeArrowheads="1"/>
            </p:cNvSpPr>
            <p:nvPr/>
          </p:nvSpPr>
          <p:spPr bwMode="auto">
            <a:xfrm>
              <a:off x="3951" y="5039"/>
              <a:ext cx="6656" cy="2340"/>
            </a:xfrm>
            <a:prstGeom prst="ellipse">
              <a:avLst/>
            </a:prstGeom>
            <a:solidFill>
              <a:srgbClr val="FF99CC"/>
            </a:solidFill>
            <a:ln w="9525">
              <a:solidFill>
                <a:srgbClr val="000000"/>
              </a:solidFill>
              <a:round/>
              <a:headEnd/>
              <a:tailEnd/>
            </a:ln>
          </p:spPr>
          <p:txBody>
            <a:bodyPr/>
            <a:lstStyle/>
            <a:p>
              <a:endParaRPr lang="ru-RU"/>
            </a:p>
          </p:txBody>
        </p:sp>
        <p:sp>
          <p:nvSpPr>
            <p:cNvPr id="43016" name="Line 8"/>
            <p:cNvSpPr>
              <a:spLocks noChangeShapeType="1"/>
            </p:cNvSpPr>
            <p:nvPr/>
          </p:nvSpPr>
          <p:spPr bwMode="auto">
            <a:xfrm>
              <a:off x="7434" y="4139"/>
              <a:ext cx="459" cy="0"/>
            </a:xfrm>
            <a:prstGeom prst="line">
              <a:avLst/>
            </a:prstGeom>
            <a:noFill/>
            <a:ln w="57150">
              <a:solidFill>
                <a:srgbClr val="000000"/>
              </a:solidFill>
              <a:round/>
              <a:headEnd/>
              <a:tailEnd/>
            </a:ln>
          </p:spPr>
          <p:txBody>
            <a:bodyPr/>
            <a:lstStyle/>
            <a:p>
              <a:endParaRPr lang="ru-RU"/>
            </a:p>
          </p:txBody>
        </p:sp>
        <p:sp>
          <p:nvSpPr>
            <p:cNvPr id="43017" name="Line 9"/>
            <p:cNvSpPr>
              <a:spLocks noChangeShapeType="1"/>
            </p:cNvSpPr>
            <p:nvPr/>
          </p:nvSpPr>
          <p:spPr bwMode="auto">
            <a:xfrm>
              <a:off x="4554" y="7919"/>
              <a:ext cx="459" cy="0"/>
            </a:xfrm>
            <a:prstGeom prst="line">
              <a:avLst/>
            </a:prstGeom>
            <a:noFill/>
            <a:ln w="57150">
              <a:solidFill>
                <a:srgbClr val="000000"/>
              </a:solidFill>
              <a:round/>
              <a:headEnd/>
              <a:tailEnd/>
            </a:ln>
          </p:spPr>
          <p:txBody>
            <a:bodyPr/>
            <a:lstStyle/>
            <a:p>
              <a:endParaRPr lang="ru-RU"/>
            </a:p>
          </p:txBody>
        </p:sp>
        <p:sp>
          <p:nvSpPr>
            <p:cNvPr id="43018" name="Line 10"/>
            <p:cNvSpPr>
              <a:spLocks noChangeShapeType="1"/>
            </p:cNvSpPr>
            <p:nvPr/>
          </p:nvSpPr>
          <p:spPr bwMode="auto">
            <a:xfrm>
              <a:off x="5994" y="4139"/>
              <a:ext cx="459" cy="0"/>
            </a:xfrm>
            <a:prstGeom prst="line">
              <a:avLst/>
            </a:prstGeom>
            <a:noFill/>
            <a:ln w="57150">
              <a:solidFill>
                <a:srgbClr val="000000"/>
              </a:solidFill>
              <a:round/>
              <a:headEnd/>
              <a:tailEnd/>
            </a:ln>
          </p:spPr>
          <p:txBody>
            <a:bodyPr/>
            <a:lstStyle/>
            <a:p>
              <a:endParaRPr lang="ru-RU"/>
            </a:p>
          </p:txBody>
        </p:sp>
        <p:sp>
          <p:nvSpPr>
            <p:cNvPr id="43019" name="Line 11"/>
            <p:cNvSpPr>
              <a:spLocks noChangeShapeType="1"/>
            </p:cNvSpPr>
            <p:nvPr/>
          </p:nvSpPr>
          <p:spPr bwMode="auto">
            <a:xfrm>
              <a:off x="4554" y="4319"/>
              <a:ext cx="459" cy="0"/>
            </a:xfrm>
            <a:prstGeom prst="line">
              <a:avLst/>
            </a:prstGeom>
            <a:noFill/>
            <a:ln w="57150">
              <a:solidFill>
                <a:srgbClr val="000000"/>
              </a:solidFill>
              <a:round/>
              <a:headEnd/>
              <a:tailEnd/>
            </a:ln>
          </p:spPr>
          <p:txBody>
            <a:bodyPr/>
            <a:lstStyle/>
            <a:p>
              <a:endParaRPr lang="ru-RU"/>
            </a:p>
          </p:txBody>
        </p:sp>
        <p:sp>
          <p:nvSpPr>
            <p:cNvPr id="43020" name="Line 12"/>
            <p:cNvSpPr>
              <a:spLocks noChangeShapeType="1"/>
            </p:cNvSpPr>
            <p:nvPr/>
          </p:nvSpPr>
          <p:spPr bwMode="auto">
            <a:xfrm>
              <a:off x="7614" y="8099"/>
              <a:ext cx="459" cy="0"/>
            </a:xfrm>
            <a:prstGeom prst="line">
              <a:avLst/>
            </a:prstGeom>
            <a:noFill/>
            <a:ln w="57150">
              <a:solidFill>
                <a:srgbClr val="000000"/>
              </a:solidFill>
              <a:round/>
              <a:headEnd/>
              <a:tailEnd/>
            </a:ln>
          </p:spPr>
          <p:txBody>
            <a:bodyPr/>
            <a:lstStyle/>
            <a:p>
              <a:endParaRPr lang="ru-RU"/>
            </a:p>
          </p:txBody>
        </p:sp>
        <p:sp>
          <p:nvSpPr>
            <p:cNvPr id="43021" name="Line 13"/>
            <p:cNvSpPr>
              <a:spLocks noChangeShapeType="1"/>
            </p:cNvSpPr>
            <p:nvPr/>
          </p:nvSpPr>
          <p:spPr bwMode="auto">
            <a:xfrm>
              <a:off x="6174" y="8099"/>
              <a:ext cx="459" cy="0"/>
            </a:xfrm>
            <a:prstGeom prst="line">
              <a:avLst/>
            </a:prstGeom>
            <a:noFill/>
            <a:ln w="57150">
              <a:solidFill>
                <a:srgbClr val="000000"/>
              </a:solidFill>
              <a:round/>
              <a:headEnd/>
              <a:tailEnd/>
            </a:ln>
          </p:spPr>
          <p:txBody>
            <a:bodyPr/>
            <a:lstStyle/>
            <a:p>
              <a:endParaRPr lang="ru-RU"/>
            </a:p>
          </p:txBody>
        </p:sp>
        <p:sp>
          <p:nvSpPr>
            <p:cNvPr id="43022" name="WordArt 14"/>
            <p:cNvSpPr>
              <a:spLocks noChangeArrowheads="1" noChangeShapeType="1" noTextEdit="1"/>
            </p:cNvSpPr>
            <p:nvPr/>
          </p:nvSpPr>
          <p:spPr bwMode="auto">
            <a:xfrm>
              <a:off x="8154" y="521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3" name="WordArt 15"/>
            <p:cNvSpPr>
              <a:spLocks noChangeArrowheads="1" noChangeShapeType="1" noTextEdit="1"/>
            </p:cNvSpPr>
            <p:nvPr/>
          </p:nvSpPr>
          <p:spPr bwMode="auto">
            <a:xfrm>
              <a:off x="6894" y="521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4" name="WordArt 16"/>
            <p:cNvSpPr>
              <a:spLocks noChangeArrowheads="1" noChangeShapeType="1" noTextEdit="1"/>
            </p:cNvSpPr>
            <p:nvPr/>
          </p:nvSpPr>
          <p:spPr bwMode="auto">
            <a:xfrm>
              <a:off x="5454" y="539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5" name="WordArt 17"/>
            <p:cNvSpPr>
              <a:spLocks noChangeArrowheads="1" noChangeShapeType="1" noTextEdit="1"/>
            </p:cNvSpPr>
            <p:nvPr/>
          </p:nvSpPr>
          <p:spPr bwMode="auto">
            <a:xfrm>
              <a:off x="8874" y="647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6" name="WordArt 18"/>
            <p:cNvSpPr>
              <a:spLocks noChangeArrowheads="1" noChangeShapeType="1" noTextEdit="1"/>
            </p:cNvSpPr>
            <p:nvPr/>
          </p:nvSpPr>
          <p:spPr bwMode="auto">
            <a:xfrm>
              <a:off x="7614" y="647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7" name="WordArt 19"/>
            <p:cNvSpPr>
              <a:spLocks noChangeArrowheads="1" noChangeShapeType="1" noTextEdit="1"/>
            </p:cNvSpPr>
            <p:nvPr/>
          </p:nvSpPr>
          <p:spPr bwMode="auto">
            <a:xfrm>
              <a:off x="6174" y="6479"/>
              <a:ext cx="459" cy="54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sp>
          <p:nvSpPr>
            <p:cNvPr id="43028" name="Oval 20"/>
            <p:cNvSpPr>
              <a:spLocks noChangeArrowheads="1"/>
            </p:cNvSpPr>
            <p:nvPr/>
          </p:nvSpPr>
          <p:spPr bwMode="auto">
            <a:xfrm>
              <a:off x="13014" y="2339"/>
              <a:ext cx="1440" cy="1440"/>
            </a:xfrm>
            <a:prstGeom prst="ellipse">
              <a:avLst/>
            </a:prstGeom>
            <a:solidFill>
              <a:srgbClr val="99CCFF"/>
            </a:solidFill>
            <a:ln w="28575">
              <a:solidFill>
                <a:srgbClr val="000000"/>
              </a:solidFill>
              <a:round/>
              <a:headEnd/>
              <a:tailEnd/>
            </a:ln>
          </p:spPr>
          <p:txBody>
            <a:bodyPr/>
            <a:lstStyle/>
            <a:p>
              <a:endParaRPr lang="ru-RU"/>
            </a:p>
          </p:txBody>
        </p:sp>
        <p:sp>
          <p:nvSpPr>
            <p:cNvPr id="43029" name="Line 21"/>
            <p:cNvSpPr>
              <a:spLocks noChangeShapeType="1"/>
            </p:cNvSpPr>
            <p:nvPr/>
          </p:nvSpPr>
          <p:spPr bwMode="auto">
            <a:xfrm rot="15247256" flipV="1">
              <a:off x="13284" y="2789"/>
              <a:ext cx="720" cy="540"/>
            </a:xfrm>
            <a:prstGeom prst="line">
              <a:avLst/>
            </a:prstGeom>
            <a:noFill/>
            <a:ln w="57150">
              <a:solidFill>
                <a:srgbClr val="000000"/>
              </a:solidFill>
              <a:round/>
              <a:headEnd/>
              <a:tailEnd type="triangle" w="med" len="med"/>
            </a:ln>
          </p:spPr>
          <p:txBody>
            <a:bodyPr/>
            <a:lstStyle/>
            <a:p>
              <a:endParaRPr lang="ru-RU"/>
            </a:p>
          </p:txBody>
        </p:sp>
        <p:sp>
          <p:nvSpPr>
            <p:cNvPr id="43030" name="Line 22"/>
            <p:cNvSpPr>
              <a:spLocks noChangeShapeType="1"/>
            </p:cNvSpPr>
            <p:nvPr/>
          </p:nvSpPr>
          <p:spPr bwMode="auto">
            <a:xfrm flipV="1">
              <a:off x="13734" y="1079"/>
              <a:ext cx="0" cy="1260"/>
            </a:xfrm>
            <a:prstGeom prst="line">
              <a:avLst/>
            </a:prstGeom>
            <a:noFill/>
            <a:ln w="38100">
              <a:solidFill>
                <a:srgbClr val="000000"/>
              </a:solidFill>
              <a:round/>
              <a:headEnd/>
              <a:tailEnd/>
            </a:ln>
          </p:spPr>
          <p:txBody>
            <a:bodyPr/>
            <a:lstStyle/>
            <a:p>
              <a:endParaRPr lang="ru-RU"/>
            </a:p>
          </p:txBody>
        </p:sp>
        <p:sp>
          <p:nvSpPr>
            <p:cNvPr id="43031" name="Line 23"/>
            <p:cNvSpPr>
              <a:spLocks noChangeShapeType="1"/>
            </p:cNvSpPr>
            <p:nvPr/>
          </p:nvSpPr>
          <p:spPr bwMode="auto">
            <a:xfrm flipH="1">
              <a:off x="8694" y="1079"/>
              <a:ext cx="5040" cy="0"/>
            </a:xfrm>
            <a:prstGeom prst="line">
              <a:avLst/>
            </a:prstGeom>
            <a:noFill/>
            <a:ln w="38100">
              <a:solidFill>
                <a:srgbClr val="000000"/>
              </a:solidFill>
              <a:round/>
              <a:headEnd/>
              <a:tailEnd/>
            </a:ln>
          </p:spPr>
          <p:txBody>
            <a:bodyPr/>
            <a:lstStyle/>
            <a:p>
              <a:endParaRPr lang="ru-RU"/>
            </a:p>
          </p:txBody>
        </p:sp>
        <p:sp>
          <p:nvSpPr>
            <p:cNvPr id="43032" name="Line 24"/>
            <p:cNvSpPr>
              <a:spLocks noChangeShapeType="1"/>
            </p:cNvSpPr>
            <p:nvPr/>
          </p:nvSpPr>
          <p:spPr bwMode="auto">
            <a:xfrm>
              <a:off x="8694" y="1079"/>
              <a:ext cx="0" cy="3600"/>
            </a:xfrm>
            <a:prstGeom prst="line">
              <a:avLst/>
            </a:prstGeom>
            <a:noFill/>
            <a:ln w="38100">
              <a:solidFill>
                <a:srgbClr val="000000"/>
              </a:solidFill>
              <a:round/>
              <a:headEnd/>
              <a:tailEnd type="triangle" w="med" len="med"/>
            </a:ln>
          </p:spPr>
          <p:txBody>
            <a:bodyPr/>
            <a:lstStyle/>
            <a:p>
              <a:endParaRPr lang="ru-RU"/>
            </a:p>
          </p:txBody>
        </p:sp>
        <p:sp>
          <p:nvSpPr>
            <p:cNvPr id="43033" name="Line 25"/>
            <p:cNvSpPr>
              <a:spLocks noChangeShapeType="1"/>
            </p:cNvSpPr>
            <p:nvPr/>
          </p:nvSpPr>
          <p:spPr bwMode="auto">
            <a:xfrm>
              <a:off x="13734" y="3779"/>
              <a:ext cx="0" cy="2880"/>
            </a:xfrm>
            <a:prstGeom prst="line">
              <a:avLst/>
            </a:prstGeom>
            <a:noFill/>
            <a:ln w="38100">
              <a:solidFill>
                <a:srgbClr val="000000"/>
              </a:solidFill>
              <a:round/>
              <a:headEnd/>
              <a:tailEnd/>
            </a:ln>
          </p:spPr>
          <p:txBody>
            <a:bodyPr/>
            <a:lstStyle/>
            <a:p>
              <a:endParaRPr lang="ru-RU"/>
            </a:p>
          </p:txBody>
        </p:sp>
        <p:sp>
          <p:nvSpPr>
            <p:cNvPr id="43034" name="Line 26"/>
            <p:cNvSpPr>
              <a:spLocks noChangeShapeType="1"/>
            </p:cNvSpPr>
            <p:nvPr/>
          </p:nvSpPr>
          <p:spPr bwMode="auto">
            <a:xfrm flipH="1">
              <a:off x="9594" y="6659"/>
              <a:ext cx="4140" cy="0"/>
            </a:xfrm>
            <a:prstGeom prst="line">
              <a:avLst/>
            </a:prstGeom>
            <a:noFill/>
            <a:ln w="38100">
              <a:solidFill>
                <a:srgbClr val="000000"/>
              </a:solidFill>
              <a:round/>
              <a:headEnd/>
              <a:tailEnd/>
            </a:ln>
          </p:spPr>
          <p:txBody>
            <a:bodyPr/>
            <a:lstStyle/>
            <a:p>
              <a:endParaRPr lang="ru-RU"/>
            </a:p>
          </p:txBody>
        </p:sp>
        <p:sp>
          <p:nvSpPr>
            <p:cNvPr id="43035" name="Line 27"/>
            <p:cNvSpPr>
              <a:spLocks noChangeShapeType="1"/>
            </p:cNvSpPr>
            <p:nvPr/>
          </p:nvSpPr>
          <p:spPr bwMode="auto">
            <a:xfrm flipV="1">
              <a:off x="9594" y="5399"/>
              <a:ext cx="0" cy="1260"/>
            </a:xfrm>
            <a:prstGeom prst="line">
              <a:avLst/>
            </a:prstGeom>
            <a:noFill/>
            <a:ln w="38100">
              <a:solidFill>
                <a:srgbClr val="000000"/>
              </a:solidFill>
              <a:round/>
              <a:headEnd/>
              <a:tailEnd type="triangle" w="med" len="med"/>
            </a:ln>
          </p:spPr>
          <p:txBody>
            <a:bodyPr/>
            <a:lstStyle/>
            <a:p>
              <a:endParaRPr lang="ru-RU"/>
            </a:p>
          </p:txBody>
        </p:sp>
        <p:sp>
          <p:nvSpPr>
            <p:cNvPr id="43036" name="WordArt 28"/>
            <p:cNvSpPr>
              <a:spLocks noChangeArrowheads="1" noChangeShapeType="1" noTextEdit="1"/>
            </p:cNvSpPr>
            <p:nvPr/>
          </p:nvSpPr>
          <p:spPr bwMode="auto">
            <a:xfrm>
              <a:off x="15174" y="2519"/>
              <a:ext cx="1260" cy="720"/>
            </a:xfrm>
            <a:prstGeom prst="rect">
              <a:avLst/>
            </a:prstGeom>
          </p:spPr>
          <p:txBody>
            <a:bodyPr wrap="none" fromWordArt="1">
              <a:prstTxWarp prst="textPlain">
                <a:avLst>
                  <a:gd name="adj" fmla="val 50000"/>
                </a:avLst>
              </a:prstTxWarp>
            </a:bodyPr>
            <a:lstStyle/>
            <a:p>
              <a:r>
                <a:rPr lang="en-US" kern="10">
                  <a:ln w="9525">
                    <a:solidFill>
                      <a:srgbClr val="000000"/>
                    </a:solidFill>
                    <a:round/>
                    <a:headEnd/>
                    <a:tailEnd/>
                  </a:ln>
                  <a:solidFill>
                    <a:srgbClr val="000000"/>
                  </a:solidFill>
                  <a:latin typeface="Arial"/>
                  <a:cs typeface="Arial"/>
                </a:rPr>
                <a:t>40mV</a:t>
              </a:r>
              <a:endParaRPr lang="ru-RU" kern="10">
                <a:ln w="9525">
                  <a:solidFill>
                    <a:srgbClr val="000000"/>
                  </a:solidFill>
                  <a:round/>
                  <a:headEnd/>
                  <a:tailEnd/>
                </a:ln>
                <a:solidFill>
                  <a:srgbClr val="000000"/>
                </a:solidFill>
                <a:latin typeface="Arial"/>
                <a:cs typeface="Arial"/>
              </a:endParaRPr>
            </a:p>
          </p:txBody>
        </p:sp>
        <p:sp>
          <p:nvSpPr>
            <p:cNvPr id="43037" name="WordArt 29"/>
            <p:cNvSpPr>
              <a:spLocks noChangeArrowheads="1" noChangeShapeType="1" noTextEdit="1"/>
            </p:cNvSpPr>
            <p:nvPr/>
          </p:nvSpPr>
          <p:spPr bwMode="auto">
            <a:xfrm>
              <a:off x="14634" y="2339"/>
              <a:ext cx="360" cy="360"/>
            </a:xfrm>
            <a:prstGeom prst="rect">
              <a:avLst/>
            </a:prstGeom>
          </p:spPr>
          <p:txBody>
            <a:bodyPr wrap="none" fromWordArt="1">
              <a:prstTxWarp prst="textPlain">
                <a:avLst>
                  <a:gd name="adj" fmla="val 50000"/>
                </a:avLst>
              </a:prstTxWarp>
            </a:bodyPr>
            <a:lstStyle/>
            <a:p>
              <a:r>
                <a:rPr lang="ru-RU" sz="1600" kern="10">
                  <a:ln w="9525">
                    <a:solidFill>
                      <a:srgbClr val="000000"/>
                    </a:solidFill>
                    <a:round/>
                    <a:headEnd/>
                    <a:tailEnd/>
                  </a:ln>
                  <a:solidFill>
                    <a:srgbClr val="000000"/>
                  </a:solidFill>
                  <a:latin typeface="Arial"/>
                  <a:cs typeface="Arial"/>
                </a:rPr>
                <a:t>+</a:t>
              </a:r>
            </a:p>
          </p:txBody>
        </p:sp>
      </p:grpSp>
    </p:spTree>
    <p:extLst>
      <p:ext uri="{BB962C8B-B14F-4D97-AF65-F5344CB8AC3E}">
        <p14:creationId xmlns:p14="http://schemas.microsoft.com/office/powerpoint/2010/main" val="33466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box(out)">
                                      <p:cBhvr>
                                        <p:cTn id="7" dur="2000"/>
                                        <p:tgtEl>
                                          <p:spTgt spid="11264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ppt_x</p:attrName>
                                        </p:attrNameLst>
                                      </p:cBhvr>
                                      <p:tavLst>
                                        <p:tav tm="0">
                                          <p:val>
                                            <p:strVal val="#ppt_x"/>
                                          </p:val>
                                        </p:tav>
                                        <p:tav tm="100000">
                                          <p:val>
                                            <p:strVal val="#ppt_x"/>
                                          </p:val>
                                        </p:tav>
                                      </p:tavLst>
                                    </p:anim>
                                    <p:anim calcmode="lin" valueType="num">
                                      <p:cBhvr>
                                        <p:cTn id="13"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pPr eaLnBrk="1" hangingPunct="1">
              <a:defRPr/>
            </a:pPr>
            <a:r>
              <a:rPr lang="ru-RU" sz="4000"/>
              <a:t>Уравнение Нернста для потенциала действия</a:t>
            </a:r>
          </a:p>
        </p:txBody>
      </p:sp>
      <p:graphicFrame>
        <p:nvGraphicFramePr>
          <p:cNvPr id="119812" name="Object 4"/>
          <p:cNvGraphicFramePr>
            <a:graphicFrameLocks noGrp="1" noChangeAspect="1"/>
          </p:cNvGraphicFramePr>
          <p:nvPr>
            <p:ph idx="1"/>
          </p:nvPr>
        </p:nvGraphicFramePr>
        <p:xfrm>
          <a:off x="1403350" y="1989138"/>
          <a:ext cx="6264275" cy="3095625"/>
        </p:xfrm>
        <a:graphic>
          <a:graphicData uri="http://schemas.openxmlformats.org/presentationml/2006/ole">
            <mc:AlternateContent xmlns:mc="http://schemas.openxmlformats.org/markup-compatibility/2006">
              <mc:Choice xmlns:v="urn:schemas-microsoft-com:vml" Requires="v">
                <p:oleObj spid="_x0000_s38916" name="Формула" r:id="rId3" imgW="1549080" imgH="787320" progId="Equation.3">
                  <p:embed/>
                </p:oleObj>
              </mc:Choice>
              <mc:Fallback>
                <p:oleObj name="Формула" r:id="rId3" imgW="1549080" imgH="787320" progId="Equation.3">
                  <p:embed/>
                  <p:pic>
                    <p:nvPicPr>
                      <p:cNvPr id="1198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989138"/>
                        <a:ext cx="6264275" cy="3095625"/>
                      </a:xfrm>
                      <a:prstGeom prst="rect">
                        <a:avLst/>
                      </a:prstGeom>
                      <a:solidFill>
                        <a:schemeClr val="tx2"/>
                      </a:solidFill>
                    </p:spPr>
                  </p:pic>
                </p:oleObj>
              </mc:Fallback>
            </mc:AlternateContent>
          </a:graphicData>
        </a:graphic>
      </p:graphicFrame>
      <p:sp>
        <p:nvSpPr>
          <p:cNvPr id="119814" name="Rectangle 6"/>
          <p:cNvSpPr>
            <a:spLocks noChangeArrowheads="1"/>
          </p:cNvSpPr>
          <p:nvPr/>
        </p:nvSpPr>
        <p:spPr bwMode="auto">
          <a:xfrm>
            <a:off x="1403350" y="1989138"/>
            <a:ext cx="6264275" cy="3095625"/>
          </a:xfrm>
          <a:prstGeom prst="rect">
            <a:avLst/>
          </a:prstGeom>
          <a:noFill/>
          <a:ln w="76200">
            <a:solidFill>
              <a:srgbClr val="6600FF"/>
            </a:solidFill>
            <a:miter lim="800000"/>
            <a:headEnd/>
            <a:tailEnd/>
          </a:ln>
        </p:spPr>
        <p:txBody>
          <a:bodyPr wrap="none" anchor="ctr"/>
          <a:lstStyle/>
          <a:p>
            <a:endParaRPr lang="ru-RU"/>
          </a:p>
        </p:txBody>
      </p:sp>
      <p:sp>
        <p:nvSpPr>
          <p:cNvPr id="5" name="Прямоугольник 4"/>
          <p:cNvSpPr/>
          <p:nvPr/>
        </p:nvSpPr>
        <p:spPr>
          <a:xfrm>
            <a:off x="214282" y="5429264"/>
            <a:ext cx="7500990" cy="1200329"/>
          </a:xfrm>
          <a:prstGeom prst="rect">
            <a:avLst/>
          </a:prstGeom>
        </p:spPr>
        <p:txBody>
          <a:bodyPr wrap="square">
            <a:spAutoFit/>
          </a:bodyPr>
          <a:lstStyle/>
          <a:p>
            <a:r>
              <a:rPr lang="kk-KZ" sz="2400" b="1" dirty="0">
                <a:latin typeface="Times New Roman"/>
                <a:ea typeface="Times New Roman"/>
              </a:rPr>
              <a:t>R - газ тұрақтысы (R = 8,316 Дж/(моль • К)); </a:t>
            </a:r>
          </a:p>
          <a:p>
            <a:r>
              <a:rPr lang="kk-KZ" sz="2400" b="1" i="1" dirty="0">
                <a:latin typeface="Times New Roman"/>
                <a:ea typeface="Times New Roman"/>
              </a:rPr>
              <a:t>Т -</a:t>
            </a:r>
            <a:r>
              <a:rPr lang="kk-KZ" sz="2400" b="1" dirty="0">
                <a:latin typeface="Times New Roman"/>
                <a:ea typeface="Times New Roman"/>
              </a:rPr>
              <a:t> ерітіндінің абсолютті температурасы; </a:t>
            </a:r>
          </a:p>
          <a:p>
            <a:r>
              <a:rPr lang="en-US" sz="2400" b="1" dirty="0">
                <a:latin typeface="Times New Roman"/>
                <a:ea typeface="Times New Roman"/>
              </a:rPr>
              <a:t>F</a:t>
            </a:r>
            <a:r>
              <a:rPr lang="kk-KZ" sz="2400" b="1" i="1" dirty="0">
                <a:latin typeface="Times New Roman"/>
                <a:ea typeface="Times New Roman"/>
              </a:rPr>
              <a:t> -</a:t>
            </a:r>
            <a:r>
              <a:rPr lang="kk-KZ" sz="2400" b="1" dirty="0">
                <a:latin typeface="Times New Roman"/>
                <a:ea typeface="Times New Roman"/>
              </a:rPr>
              <a:t> Фарадей саны </a:t>
            </a:r>
            <a:r>
              <a:rPr lang="kk-KZ" sz="2400" b="1" i="1" dirty="0">
                <a:latin typeface="Times New Roman"/>
                <a:ea typeface="Times New Roman"/>
              </a:rPr>
              <a:t>(F - </a:t>
            </a:r>
            <a:r>
              <a:rPr lang="kk-KZ" sz="2400" b="1" dirty="0">
                <a:latin typeface="Times New Roman"/>
                <a:ea typeface="Times New Roman"/>
              </a:rPr>
              <a:t>96500 Кл/моль); </a:t>
            </a:r>
            <a:endParaRPr lang="ru-RU" sz="2400" b="1" dirty="0"/>
          </a:p>
        </p:txBody>
      </p:sp>
    </p:spTree>
    <p:extLst>
      <p:ext uri="{BB962C8B-B14F-4D97-AF65-F5344CB8AC3E}">
        <p14:creationId xmlns:p14="http://schemas.microsoft.com/office/powerpoint/2010/main" val="6017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2000" fill="hold"/>
                                        <p:tgtEl>
                                          <p:spTgt spid="119810"/>
                                        </p:tgtEl>
                                        <p:attrNameLst>
                                          <p:attrName>ppt_w</p:attrName>
                                        </p:attrNameLst>
                                      </p:cBhvr>
                                      <p:tavLst>
                                        <p:tav tm="0">
                                          <p:val>
                                            <p:strVal val="#ppt_w*0.70"/>
                                          </p:val>
                                        </p:tav>
                                        <p:tav tm="100000">
                                          <p:val>
                                            <p:strVal val="#ppt_w"/>
                                          </p:val>
                                        </p:tav>
                                      </p:tavLst>
                                    </p:anim>
                                    <p:anim calcmode="lin" valueType="num">
                                      <p:cBhvr>
                                        <p:cTn id="8" dur="2000" fill="hold"/>
                                        <p:tgtEl>
                                          <p:spTgt spid="119810"/>
                                        </p:tgtEl>
                                        <p:attrNameLst>
                                          <p:attrName>ppt_h</p:attrName>
                                        </p:attrNameLst>
                                      </p:cBhvr>
                                      <p:tavLst>
                                        <p:tav tm="0">
                                          <p:val>
                                            <p:strVal val="#ppt_h"/>
                                          </p:val>
                                        </p:tav>
                                        <p:tav tm="100000">
                                          <p:val>
                                            <p:strVal val="#ppt_h"/>
                                          </p:val>
                                        </p:tav>
                                      </p:tavLst>
                                    </p:anim>
                                    <p:animEffect transition="in" filter="fade">
                                      <p:cBhvr>
                                        <p:cTn id="9" dur="2000"/>
                                        <p:tgtEl>
                                          <p:spTgt spid="119810"/>
                                        </p:tgtEl>
                                      </p:cBhvr>
                                    </p:animEffect>
                                  </p:childTnLst>
                                </p:cTn>
                              </p:par>
                            </p:childTnLst>
                          </p:cTn>
                        </p:par>
                        <p:par>
                          <p:cTn id="10" fill="hold">
                            <p:stCondLst>
                              <p:cond delay="2000"/>
                            </p:stCondLst>
                            <p:childTnLst>
                              <p:par>
                                <p:cTn id="11" presetID="8" presetClass="entr" presetSubtype="16" fill="hold" nodeType="afterEffect">
                                  <p:stCondLst>
                                    <p:cond delay="0"/>
                                  </p:stCondLst>
                                  <p:childTnLst>
                                    <p:set>
                                      <p:cBhvr>
                                        <p:cTn id="12" dur="1" fill="hold">
                                          <p:stCondLst>
                                            <p:cond delay="0"/>
                                          </p:stCondLst>
                                        </p:cTn>
                                        <p:tgtEl>
                                          <p:spTgt spid="119812"/>
                                        </p:tgtEl>
                                        <p:attrNameLst>
                                          <p:attrName>style.visibility</p:attrName>
                                        </p:attrNameLst>
                                      </p:cBhvr>
                                      <p:to>
                                        <p:strVal val="visible"/>
                                      </p:to>
                                    </p:set>
                                    <p:animEffect transition="in" filter="diamond(in)">
                                      <p:cBhvr>
                                        <p:cTn id="13" dur="2000"/>
                                        <p:tgtEl>
                                          <p:spTgt spid="119812"/>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9814"/>
                                        </p:tgtEl>
                                        <p:attrNameLst>
                                          <p:attrName>style.visibility</p:attrName>
                                        </p:attrNameLst>
                                      </p:cBhvr>
                                      <p:to>
                                        <p:strVal val="visible"/>
                                      </p:to>
                                    </p:set>
                                    <p:animEffect transition="in" filter="diamond(in)">
                                      <p:cBhvr>
                                        <p:cTn id="16" dur="2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285729"/>
            <a:ext cx="9144000" cy="2428891"/>
          </a:xfrm>
        </p:spPr>
        <p:txBody>
          <a:bodyPr>
            <a:normAutofit/>
          </a:bodyPr>
          <a:lstStyle/>
          <a:p>
            <a:pPr eaLnBrk="1" hangingPunct="1">
              <a:defRPr/>
            </a:pPr>
            <a:r>
              <a:rPr lang="ru-RU" sz="3200" b="1" dirty="0">
                <a:latin typeface="Times New Roman" pitchFamily="18" charset="0"/>
                <a:cs typeface="Times New Roman" pitchFamily="18" charset="0"/>
              </a:rPr>
              <a:t>Уравнение </a:t>
            </a:r>
            <a:r>
              <a:rPr lang="ru-RU" sz="3200" b="1" dirty="0" err="1">
                <a:latin typeface="Times New Roman" pitchFamily="18" charset="0"/>
                <a:cs typeface="Times New Roman" pitchFamily="18" charset="0"/>
              </a:rPr>
              <a:t>Ходжкина-Хаксли</a:t>
            </a:r>
            <a:r>
              <a:rPr lang="ru-RU" sz="3200" b="1" dirty="0">
                <a:latin typeface="Times New Roman" pitchFamily="18" charset="0"/>
                <a:cs typeface="Times New Roman" pitchFamily="18" charset="0"/>
              </a:rPr>
              <a:t>, описывающее </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мембранный потенциал, </a:t>
            </a:r>
            <a:br>
              <a:rPr lang="ru-RU" sz="3200" b="1" dirty="0">
                <a:latin typeface="Times New Roman" pitchFamily="18" charset="0"/>
                <a:cs typeface="Times New Roman" pitchFamily="18" charset="0"/>
              </a:rPr>
            </a:br>
            <a:r>
              <a:rPr lang="ru-RU" sz="3200" b="1" dirty="0">
                <a:latin typeface="Times New Roman" pitchFamily="18" charset="0"/>
                <a:cs typeface="Times New Roman" pitchFamily="18" charset="0"/>
              </a:rPr>
              <a:t>который складывается из </a:t>
            </a:r>
            <a:r>
              <a:rPr lang="ru-RU" sz="3200" b="1" i="1" dirty="0">
                <a:solidFill>
                  <a:schemeClr val="tx1"/>
                </a:solidFill>
                <a:latin typeface="Times New Roman" pitchFamily="18" charset="0"/>
                <a:cs typeface="Times New Roman" pitchFamily="18" charset="0"/>
              </a:rPr>
              <a:t>потенциала покоя</a:t>
            </a:r>
            <a:r>
              <a:rPr lang="ru-RU" sz="3200" b="1" dirty="0">
                <a:latin typeface="Times New Roman" pitchFamily="18" charset="0"/>
                <a:cs typeface="Times New Roman" pitchFamily="18" charset="0"/>
              </a:rPr>
              <a:t> и </a:t>
            </a:r>
            <a:br>
              <a:rPr lang="ru-RU" sz="3200" b="1" dirty="0">
                <a:latin typeface="Times New Roman" pitchFamily="18" charset="0"/>
                <a:cs typeface="Times New Roman" pitchFamily="18" charset="0"/>
              </a:rPr>
            </a:br>
            <a:r>
              <a:rPr lang="ru-RU" sz="3200" b="1" i="1" dirty="0">
                <a:solidFill>
                  <a:schemeClr val="tx1"/>
                </a:solidFill>
                <a:latin typeface="Times New Roman" pitchFamily="18" charset="0"/>
                <a:cs typeface="Times New Roman" pitchFamily="18" charset="0"/>
              </a:rPr>
              <a:t>потенциала действия</a:t>
            </a:r>
          </a:p>
        </p:txBody>
      </p:sp>
      <p:graphicFrame>
        <p:nvGraphicFramePr>
          <p:cNvPr id="129028" name="Object 4"/>
          <p:cNvGraphicFramePr>
            <a:graphicFrameLocks noGrp="1" noChangeAspect="1"/>
          </p:cNvGraphicFramePr>
          <p:nvPr>
            <p:ph idx="1"/>
          </p:nvPr>
        </p:nvGraphicFramePr>
        <p:xfrm>
          <a:off x="285720" y="3286124"/>
          <a:ext cx="8642350" cy="2852737"/>
        </p:xfrm>
        <a:graphic>
          <a:graphicData uri="http://schemas.openxmlformats.org/presentationml/2006/ole">
            <mc:AlternateContent xmlns:mc="http://schemas.openxmlformats.org/markup-compatibility/2006">
              <mc:Choice xmlns:v="urn:schemas-microsoft-com:vml" Requires="v">
                <p:oleObj spid="_x0000_s39940" name="Формула" r:id="rId3" imgW="3035160" imgH="888840" progId="Equation.3">
                  <p:embed/>
                </p:oleObj>
              </mc:Choice>
              <mc:Fallback>
                <p:oleObj name="Формула" r:id="rId3" imgW="3035160" imgH="888840" progId="Equation.3">
                  <p:embed/>
                  <p:pic>
                    <p:nvPicPr>
                      <p:cNvPr id="12902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3286124"/>
                        <a:ext cx="8642350" cy="2852737"/>
                      </a:xfrm>
                      <a:prstGeom prst="rect">
                        <a:avLst/>
                      </a:prstGeom>
                      <a:solidFill>
                        <a:schemeClr val="tx2"/>
                      </a:solidFill>
                    </p:spPr>
                  </p:pic>
                </p:oleObj>
              </mc:Fallback>
            </mc:AlternateContent>
          </a:graphicData>
        </a:graphic>
      </p:graphicFrame>
      <p:sp>
        <p:nvSpPr>
          <p:cNvPr id="11268" name="Rectangle 6"/>
          <p:cNvSpPr>
            <a:spLocks noChangeArrowheads="1"/>
          </p:cNvSpPr>
          <p:nvPr/>
        </p:nvSpPr>
        <p:spPr bwMode="auto">
          <a:xfrm>
            <a:off x="214282" y="3286124"/>
            <a:ext cx="8642350" cy="2852737"/>
          </a:xfrm>
          <a:prstGeom prst="rect">
            <a:avLst/>
          </a:prstGeom>
          <a:noFill/>
          <a:ln w="76200" cmpd="tri">
            <a:solidFill>
              <a:srgbClr val="6600FF"/>
            </a:solidFill>
            <a:miter lim="800000"/>
            <a:headEnd/>
            <a:tailEnd/>
          </a:ln>
        </p:spPr>
        <p:txBody>
          <a:bodyPr wrap="none" anchor="ctr"/>
          <a:lstStyle/>
          <a:p>
            <a:endParaRPr lang="ru-RU"/>
          </a:p>
        </p:txBody>
      </p:sp>
    </p:spTree>
    <p:extLst>
      <p:ext uri="{BB962C8B-B14F-4D97-AF65-F5344CB8AC3E}">
        <p14:creationId xmlns:p14="http://schemas.microsoft.com/office/powerpoint/2010/main" val="26499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randombar(horizontal)">
                                      <p:cBhvr>
                                        <p:cTn id="7" dur="3000"/>
                                        <p:tgtEl>
                                          <p:spTgt spid="129026"/>
                                        </p:tgtEl>
                                      </p:cBhvr>
                                    </p:animEffect>
                                  </p:childTnLst>
                                </p:cTn>
                              </p:par>
                              <p:par>
                                <p:cTn id="8" presetID="14" presetClass="entr" presetSubtype="5" fill="hold" nodeType="withEffect">
                                  <p:stCondLst>
                                    <p:cond delay="0"/>
                                  </p:stCondLst>
                                  <p:childTnLst>
                                    <p:set>
                                      <p:cBhvr>
                                        <p:cTn id="9" dur="1" fill="hold">
                                          <p:stCondLst>
                                            <p:cond delay="0"/>
                                          </p:stCondLst>
                                        </p:cTn>
                                        <p:tgtEl>
                                          <p:spTgt spid="129028"/>
                                        </p:tgtEl>
                                        <p:attrNameLst>
                                          <p:attrName>style.visibility</p:attrName>
                                        </p:attrNameLst>
                                      </p:cBhvr>
                                      <p:to>
                                        <p:strVal val="visible"/>
                                      </p:to>
                                    </p:set>
                                    <p:animEffect transition="in" filter="randombar(vertical)">
                                      <p:cBhvr>
                                        <p:cTn id="10" dur="30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latin typeface="Times New Roman" panose="02020603050405020304" pitchFamily="18" charset="0"/>
                <a:cs typeface="Times New Roman" panose="02020603050405020304" pitchFamily="18" charset="0"/>
              </a:rPr>
              <a:t>Тыныштық және әрекет потенциалының салыстырмалы көрсеткіштері</a:t>
            </a:r>
            <a:endParaRPr lang="ru-RU" dirty="0">
              <a:latin typeface="Times New Roman" panose="02020603050405020304" pitchFamily="18" charset="0"/>
              <a:cs typeface="Times New Roman" panose="02020603050405020304" pitchFamily="18" charset="0"/>
            </a:endParaRPr>
          </a:p>
        </p:txBody>
      </p:sp>
      <p:pic>
        <p:nvPicPr>
          <p:cNvPr id="4" name="Объект 3" descr="http://vmede.org/sait/content/Medbiofizika_fedorov_2008/14_files/mb4_009.png"/>
          <p:cNvPicPr>
            <a:picLocks noGrp="1"/>
          </p:cNvPicPr>
          <p:nvPr>
            <p:ph idx="1"/>
          </p:nvPr>
        </p:nvPicPr>
        <p:blipFill>
          <a:blip r:embed="rId2" cstate="print"/>
          <a:srcRect/>
          <a:stretch>
            <a:fillRect/>
          </a:stretch>
        </p:blipFill>
        <p:spPr bwMode="auto">
          <a:xfrm>
            <a:off x="611560" y="1772816"/>
            <a:ext cx="7920880" cy="4392488"/>
          </a:xfrm>
          <a:prstGeom prst="rect">
            <a:avLst/>
          </a:prstGeom>
          <a:noFill/>
          <a:ln w="9525">
            <a:noFill/>
            <a:miter lim="800000"/>
            <a:headEnd/>
            <a:tailEnd/>
          </a:ln>
        </p:spPr>
      </p:pic>
    </p:spTree>
    <p:extLst>
      <p:ext uri="{BB962C8B-B14F-4D97-AF65-F5344CB8AC3E}">
        <p14:creationId xmlns:p14="http://schemas.microsoft.com/office/powerpoint/2010/main" val="1060559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Биопотенциалдарды тіркеу әдістері</a:t>
            </a:r>
            <a:endParaRPr lang="ru-RU" dirty="0"/>
          </a:p>
        </p:txBody>
      </p:sp>
      <p:sp>
        <p:nvSpPr>
          <p:cNvPr id="3" name="Объект 2"/>
          <p:cNvSpPr>
            <a:spLocks noGrp="1"/>
          </p:cNvSpPr>
          <p:nvPr>
            <p:ph idx="1"/>
          </p:nvPr>
        </p:nvSpPr>
        <p:spPr/>
        <p:txBody>
          <a:bodyPr>
            <a:normAutofit fontScale="55000" lnSpcReduction="20000"/>
          </a:bodyPr>
          <a:lstStyle/>
          <a:p>
            <a:r>
              <a:rPr lang="ru-RU" b="1" dirty="0">
                <a:latin typeface="Times New Roman" panose="02020603050405020304" pitchFamily="18" charset="0"/>
                <a:cs typeface="Times New Roman" panose="02020603050405020304" pitchFamily="18" charset="0"/>
              </a:rPr>
              <a:t>Электромиография (ЭМГ)</a:t>
            </a:r>
            <a:r>
              <a:rPr lang="ru-RU" dirty="0">
                <a:latin typeface="Times New Roman" panose="02020603050405020304" pitchFamily="18" charset="0"/>
                <a:cs typeface="Times New Roman" panose="02020603050405020304" pitchFamily="18" charset="0"/>
              </a:rPr>
              <a:t> -   </a:t>
            </a:r>
            <a:r>
              <a:rPr lang="kk-KZ" dirty="0">
                <a:latin typeface="Times New Roman" panose="02020603050405020304" pitchFamily="18" charset="0"/>
                <a:cs typeface="Times New Roman" panose="02020603050405020304" pitchFamily="18" charset="0"/>
              </a:rPr>
              <a:t>бұлшық</a:t>
            </a:r>
            <a:r>
              <a:rPr lang="ru-RU" dirty="0">
                <a:latin typeface="Times New Roman" panose="02020603050405020304" pitchFamily="18" charset="0"/>
                <a:cs typeface="Times New Roman" panose="02020603050405020304" pitchFamily="18" charset="0"/>
              </a:rPr>
              <a:t> еттің қалыпты жағдайдағы  және  жүйке қозғаушы аппараттың  белсенді босаңсу кезіндегі тыныштық күйін, сонымен қатар  рефлекторлық қозғалыс күйін бағалауда биопотенциалдар тербелісін  тіркеу әдісі . Электромиография диагнозды нақты қоюда және  патологиялық процесстер алдын- алуда кең қолданылады. </a:t>
            </a:r>
            <a:r>
              <a:rPr lang="ru-RU" b="1" dirty="0">
                <a:latin typeface="Times New Roman" panose="02020603050405020304" pitchFamily="18" charset="0"/>
                <a:cs typeface="Times New Roman" panose="02020603050405020304" pitchFamily="18" charset="0"/>
              </a:rPr>
              <a:t>Электроэнцефалография (ЭЭГ) </a:t>
            </a:r>
            <a:r>
              <a:rPr lang="ru-RU" dirty="0">
                <a:latin typeface="Times New Roman" panose="02020603050405020304" pitchFamily="18" charset="0"/>
                <a:cs typeface="Times New Roman" panose="02020603050405020304" pitchFamily="18" charset="0"/>
              </a:rPr>
              <a:t>– бас миының электрлік белсенділігін тіркеу әдісі. ЭЭГ-қ зерттеу  жүргізу бір уақытта бас миының әр түрлі бөлігіндегі биотоктарды жазу үшін заманауи көп каналды ЭЭГ қолданылады. Зерттеу нәтижесінде алынған бас миының электрлік белсенділігінің бұзылуы : эпилепсия, ми ісігі,гематома, т.б. патологиялық  жағдайларды анықтайды. </a:t>
            </a:r>
          </a:p>
          <a:p>
            <a:r>
              <a:rPr lang="kk-KZ" b="1" dirty="0">
                <a:latin typeface="Times New Roman" panose="02020603050405020304" pitchFamily="18" charset="0"/>
                <a:cs typeface="Times New Roman" panose="02020603050405020304" pitchFamily="18" charset="0"/>
              </a:rPr>
              <a:t>Электрокардиография (ЭКГ)- </a:t>
            </a:r>
            <a:r>
              <a:rPr lang="kk-KZ" dirty="0">
                <a:latin typeface="Times New Roman" panose="02020603050405020304" pitchFamily="18" charset="0"/>
                <a:cs typeface="Times New Roman" panose="02020603050405020304" pitchFamily="18" charset="0"/>
              </a:rPr>
              <a:t>жүрек жұмысының электрлік потенциалын зерттеу. Жүрек еті қозған кезде көптеген ет талшықтары теріс зарядқа көшеді де, қозбай қалған ет талшықтары бұрынғысынша оң зарядын сақтап қалады, сөйтіп қозған жәие қозбаған миоциттер арасында электр айырмашылығы, яғни  электр потенциалы туады. Бұл потенциал белгілі бір тіндер арқылы бүкіл денеге тез таралып кетеді.</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244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496" y="116632"/>
            <a:ext cx="9073008" cy="6741368"/>
          </a:xfrm>
        </p:spPr>
        <p:txBody>
          <a:bodyPr>
            <a:normAutofit/>
          </a:bodyPr>
          <a:lstStyle/>
          <a:p>
            <a:r>
              <a:rPr lang="ru-RU" sz="2000" b="1" dirty="0">
                <a:solidFill>
                  <a:srgbClr val="FF0000"/>
                </a:solidFill>
                <a:latin typeface="Times New Roman" panose="02020603050405020304" pitchFamily="18" charset="0"/>
                <a:cs typeface="Times New Roman" panose="02020603050405020304" pitchFamily="18" charset="0"/>
              </a:rPr>
              <a:t>Электрокардиография (ЭКГ)</a:t>
            </a:r>
            <a:r>
              <a:rPr lang="en-US" sz="2000" b="1" dirty="0">
                <a:solidFill>
                  <a:srgbClr val="FF0000"/>
                </a:solidFill>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циклінің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белгілі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бір</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уақытында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жүректе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пайда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болатын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электрлік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құбылысты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тіркеп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жазып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алу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әдісі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болып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табылады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Тірі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ұлпаның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қозбаған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бөліміне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қарағанда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қозған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бөлімінде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электрлік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терістілікті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көрсететіні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белгіленген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Сонымен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өзінің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қызмет</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барысында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a:t>
            </a:r>
            <a:r>
              <a:rPr lang="en-US" sz="2000" b="1"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циклінде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бір-біріне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біршама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потенциалдарын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өзгертіп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тұратын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дене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бойында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әртүрлі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бөліміне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дейін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таралатын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тогының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көзі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болып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табылады</a:t>
            </a:r>
            <a:r>
              <a:rPr lang="ru-RU" sz="2000" b="1" dirty="0">
                <a:latin typeface="Times New Roman" panose="02020603050405020304" pitchFamily="18" charset="0"/>
                <a:cs typeface="Times New Roman" panose="02020603050405020304" pitchFamily="18" charset="0"/>
              </a:rPr>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780928"/>
            <a:ext cx="3824574" cy="384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8169" y="2780927"/>
            <a:ext cx="4324588" cy="3845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743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55976" y="116632"/>
            <a:ext cx="4330824" cy="6009531"/>
          </a:xfrm>
        </p:spPr>
        <p:txBody>
          <a:bodyPr>
            <a:normAutofit fontScale="92500" lnSpcReduction="10000"/>
          </a:bodyPr>
          <a:lstStyle/>
          <a:p>
            <a:r>
              <a:rPr lang="ru-RU" sz="2000" b="1" dirty="0" err="1">
                <a:latin typeface="Times New Roman" panose="02020603050405020304" pitchFamily="18" charset="0"/>
                <a:cs typeface="Times New Roman" panose="02020603050405020304" pitchFamily="18" charset="0"/>
              </a:rPr>
              <a:t>Жүректегі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құбылыстарын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дәйекті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түрде</a:t>
            </a:r>
            <a:r>
              <a:rPr lang="ru-RU" sz="2000" b="1" dirty="0">
                <a:latin typeface="Times New Roman" panose="02020603050405020304" pitchFamily="18" charset="0"/>
                <a:cs typeface="Times New Roman" panose="02020603050405020304" pitchFamily="18" charset="0"/>
              </a:rPr>
              <a:t> осы </a:t>
            </a:r>
            <a:r>
              <a:rPr lang="ru-RU" sz="2000" b="1" dirty="0" err="1">
                <a:latin typeface="Times New Roman" panose="02020603050405020304" pitchFamily="18" charset="0"/>
                <a:cs typeface="Times New Roman" panose="02020603050405020304" pitchFamily="18" charset="0"/>
              </a:rPr>
              <a:t>ғасырдың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басында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В.Эйтховен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А.Ф.Самойлов</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зерттей</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бастады</a:t>
            </a:r>
            <a:r>
              <a:rPr lang="ru-RU" sz="2000" b="1" dirty="0">
                <a:latin typeface="Times New Roman" panose="02020603050405020304" pitchFamily="18" charset="0"/>
                <a:cs typeface="Times New Roman" panose="02020603050405020304" pitchFamily="18" charset="0"/>
              </a:rPr>
              <a:t>.</a:t>
            </a:r>
          </a:p>
          <a:p>
            <a:r>
              <a:rPr lang="ru-RU" sz="2000" b="1" dirty="0" err="1">
                <a:latin typeface="Times New Roman" panose="02020603050405020304" pitchFamily="18" charset="0"/>
                <a:cs typeface="Times New Roman" panose="02020603050405020304" pitchFamily="18" charset="0"/>
              </a:rPr>
              <a:t>В.Эйтховен</a:t>
            </a:r>
            <a:r>
              <a:rPr lang="ru-RU" sz="2000" b="1" dirty="0">
                <a:latin typeface="Times New Roman" panose="02020603050405020304" pitchFamily="18" charset="0"/>
                <a:cs typeface="Times New Roman" panose="02020603050405020304" pitchFamily="18" charset="0"/>
              </a:rPr>
              <a:t> ЭКГ-</a:t>
            </a:r>
            <a:r>
              <a:rPr lang="ru-RU" sz="2000" b="1" dirty="0" err="1">
                <a:latin typeface="Times New Roman" panose="02020603050405020304" pitchFamily="18" charset="0"/>
                <a:cs typeface="Times New Roman" panose="02020603050405020304" pitchFamily="18" charset="0"/>
              </a:rPr>
              <a:t>ны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үшке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тарамдау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арқылы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жазып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алуды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ұсынды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Қазіргі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кезде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бұл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стандартты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болып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табылады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Бұл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жағдайда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адамның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денесі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барлық</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ауданына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өткізгіштік</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қабілеті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бірдей</a:t>
            </a:r>
            <a:r>
              <a:rPr lang="ru-RU" sz="2000" b="1" dirty="0">
                <a:latin typeface="Times New Roman" panose="02020603050405020304" pitchFamily="18" charset="0"/>
                <a:cs typeface="Times New Roman" panose="02020603050405020304" pitchFamily="18" charset="0"/>
              </a:rPr>
              <a:t> орта </a:t>
            </a:r>
            <a:r>
              <a:rPr lang="ru-RU" sz="2000" b="1" dirty="0" err="1">
                <a:latin typeface="Times New Roman" panose="02020603050405020304" pitchFamily="18" charset="0"/>
                <a:cs typeface="Times New Roman" panose="02020603050405020304" pitchFamily="18" charset="0"/>
              </a:rPr>
              <a:t>ретінде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қарастырады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Жүректі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өткізгіш</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ортада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орналасқан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электрлік</a:t>
            </a:r>
            <a:r>
              <a:rPr lang="ru-RU" sz="2000" b="1" dirty="0">
                <a:latin typeface="Times New Roman" panose="02020603050405020304" pitchFamily="18" charset="0"/>
                <a:cs typeface="Times New Roman" panose="02020603050405020304" pitchFamily="18" charset="0"/>
              </a:rPr>
              <a:t> диполь </a:t>
            </a:r>
            <a:r>
              <a:rPr lang="ru-RU" sz="2000" b="1" dirty="0" err="1">
                <a:latin typeface="Times New Roman" panose="02020603050405020304" pitchFamily="18" charset="0"/>
                <a:cs typeface="Times New Roman" panose="02020603050405020304" pitchFamily="18" charset="0"/>
              </a:rPr>
              <a:t>деп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қарастырады</a:t>
            </a:r>
            <a:r>
              <a:rPr lang="ru-RU" sz="2000" b="1" dirty="0">
                <a:latin typeface="Times New Roman" panose="02020603050405020304" pitchFamily="18" charset="0"/>
                <a:cs typeface="Times New Roman" panose="02020603050405020304" pitchFamily="18" charset="0"/>
              </a:rPr>
              <a:t>. Адам </a:t>
            </a:r>
            <a:r>
              <a:rPr lang="ru-RU" sz="2000" b="1" dirty="0" err="1">
                <a:latin typeface="Times New Roman" panose="02020603050405020304" pitchFamily="18" charset="0"/>
                <a:cs typeface="Times New Roman" panose="02020603050405020304" pitchFamily="18" charset="0"/>
              </a:rPr>
              <a:t>немесе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жануар</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жүрегінің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биопотенциалын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жазып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алу</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үшін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жүректі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үшбұрыштың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ортасында</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орналасқан</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деп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алады</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қол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сол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қол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және</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сол</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аяқ</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үшбұрыштың</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үш</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төбесі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болып</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табылады</a:t>
            </a:r>
            <a:r>
              <a:rPr lang="ru-RU" sz="2000" b="1" dirty="0">
                <a:latin typeface="Times New Roman" panose="02020603050405020304" pitchFamily="18" charset="0"/>
                <a:cs typeface="Times New Roman" panose="02020603050405020304" pitchFamily="18" charset="0"/>
              </a:rPr>
              <a:t> </a:t>
            </a:r>
          </a:p>
        </p:txBody>
      </p:sp>
      <p:pic>
        <p:nvPicPr>
          <p:cNvPr id="3095"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6872"/>
            <a:ext cx="597535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102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764"/>
            <a:ext cx="8229600" cy="706090"/>
          </a:xfrm>
        </p:spPr>
        <p:txBody>
          <a:bodyPr>
            <a:normAutofit fontScale="90000"/>
          </a:bodyPr>
          <a:lstStyle/>
          <a:p>
            <a:r>
              <a:rPr lang="kk-KZ" dirty="0">
                <a:latin typeface="Times New Roman" panose="02020603050405020304" pitchFamily="18" charset="0"/>
                <a:cs typeface="Times New Roman" panose="02020603050405020304" pitchFamily="18" charset="0"/>
              </a:rPr>
              <a:t>Электрокардиография</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764704"/>
            <a:ext cx="8229600" cy="4525963"/>
          </a:xfrm>
        </p:spPr>
        <p:txBody>
          <a:bodyPr/>
          <a:lstStyle/>
          <a:p>
            <a:pPr marL="0" lvl="0" indent="0" fontAlgn="base">
              <a:lnSpc>
                <a:spcPct val="90000"/>
              </a:lnSpc>
              <a:spcBef>
                <a:spcPct val="0"/>
              </a:spcBef>
              <a:spcAft>
                <a:spcPct val="0"/>
              </a:spcAft>
              <a:buNone/>
            </a:pPr>
            <a:r>
              <a:rPr lang="ru-RU" altLang="ru-RU" sz="1800" dirty="0">
                <a:solidFill>
                  <a:prstClr val="black"/>
                </a:solidFill>
                <a:latin typeface="Times New Roman" pitchFamily="18" charset="0"/>
                <a:cs typeface="Times New Roman" pitchFamily="18" charset="0"/>
              </a:rPr>
              <a:t>Электр тогы өте күрделі бағытта қозғалады: синустық түйінде басталып жүрекшелердің ішкі бөлігіне өтеді, жүрекшелердің барлық бөлігін қамтып, атриовентрикулярлық түйінге өтеді. Сосын Гисс түйіні арқылы оның аяқтары мен майда талшықтары арқылы қарыншалардың ішкі бөлігіне өтеді, қарыншалардың ішкі бөлігінен сыртына қарай бағытталып оның барлық аймағын қамтиды.  Жұмыс жасап тұрған жүректегі ток күші өте әлсіз және оны тіркеу үшін ток күшін бірнеше есеге ұлғайту қажет. </a:t>
            </a:r>
            <a:r>
              <a:rPr lang="kk-KZ" altLang="ru-RU" sz="1800" dirty="0">
                <a:solidFill>
                  <a:prstClr val="black"/>
                </a:solidFill>
                <a:latin typeface="Times New Roman" pitchFamily="18" charset="0"/>
                <a:cs typeface="Times New Roman" pitchFamily="18" charset="0"/>
              </a:rPr>
              <a:t>Жүректің қызметі кезінде қозғыш ұлпа ретінде электрлік белсенділік байқалады. Жүректің қызметінің электрлік белсенділігін электрокардиограф (көне грек. электрон - янтарь + кардиа - жүрек + графо -жазу) деген аспаппен жазып алады. Электрокардиограф қозу өрісіне өте сезімтал аспап. Жүрек еттерінің жұмысы кезінде пайда болатын қозуын жазып алған сызбаны электрокардиограмма (ЭКГ) деп атайды.</a:t>
            </a:r>
            <a:endParaRPr lang="ru-RU" altLang="ru-RU" sz="1800" dirty="0">
              <a:solidFill>
                <a:prstClr val="black"/>
              </a:solidFill>
              <a:latin typeface="Times New Roman" pitchFamily="18" charset="0"/>
              <a:cs typeface="Times New Roman" pitchFamily="18" charset="0"/>
            </a:endParaRPr>
          </a:p>
          <a:p>
            <a:endParaRPr lang="ru-RU" dirty="0"/>
          </a:p>
        </p:txBody>
      </p:sp>
      <p:pic>
        <p:nvPicPr>
          <p:cNvPr id="4" name="Picture 11" descr="http://www.doverie-clinica.ru/files/pages/98/al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069456"/>
            <a:ext cx="2667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ttp://radioclub.at.ua/zametki/fakti/Puls_EK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069456"/>
            <a:ext cx="2971800" cy="201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414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65917"/>
            <a:ext cx="2880320" cy="345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7390" y="3861048"/>
            <a:ext cx="2301977" cy="206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7" y="3861048"/>
            <a:ext cx="2213711" cy="206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427984" y="188640"/>
            <a:ext cx="4572000" cy="6186309"/>
          </a:xfrm>
          <a:prstGeom prst="rect">
            <a:avLst/>
          </a:prstGeom>
        </p:spPr>
        <p:txBody>
          <a:bodyPr>
            <a:spAutoFit/>
          </a:bodyPr>
          <a:lstStyle/>
          <a:p>
            <a:r>
              <a:rPr lang="vi-VN" b="1" dirty="0">
                <a:latin typeface="Times New Roman" panose="02020603050405020304" pitchFamily="18" charset="0"/>
                <a:cs typeface="Times New Roman" panose="02020603050405020304" pitchFamily="18" charset="0"/>
              </a:rPr>
              <a:t>Х</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лт</a:t>
            </a:r>
            <a:r>
              <a:rPr lang="en-US" b="1" dirty="0" err="1">
                <a:latin typeface="Times New Roman" panose="02020603050405020304" pitchFamily="18" charset="0"/>
                <a:cs typeface="Times New Roman" panose="02020603050405020304" pitchFamily="18" charset="0"/>
              </a:rPr>
              <a:t>ep</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әд</a:t>
            </a:r>
            <a:r>
              <a:rPr lang="en-US" b="1" dirty="0" err="1">
                <a:latin typeface="Times New Roman" panose="02020603050405020304" pitchFamily="18" charset="0"/>
                <a:cs typeface="Times New Roman" panose="02020603050405020304" pitchFamily="18" charset="0"/>
              </a:rPr>
              <a:t>ici</a:t>
            </a:r>
            <a:r>
              <a:rPr lang="en-US" b="1" dirty="0">
                <a:latin typeface="Times New Roman" panose="02020603050405020304" pitchFamily="18" charset="0"/>
                <a:cs typeface="Times New Roman" panose="02020603050405020304" pitchFamily="18" charset="0"/>
              </a:rPr>
              <a:t> – </a:t>
            </a:r>
            <a:r>
              <a:rPr lang="vi-VN" b="1" dirty="0">
                <a:latin typeface="Times New Roman" panose="02020603050405020304" pitchFamily="18" charset="0"/>
                <a:cs typeface="Times New Roman" panose="02020603050405020304" pitchFamily="18" charset="0"/>
              </a:rPr>
              <a:t>қ</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з</a:t>
            </a:r>
            <a:r>
              <a:rPr lang="en-US" b="1" dirty="0" err="1">
                <a:latin typeface="Times New Roman" panose="02020603050405020304" pitchFamily="18" charset="0"/>
                <a:cs typeface="Times New Roman" panose="02020603050405020304" pitchFamily="18" charset="0"/>
              </a:rPr>
              <a:t>ip</a:t>
            </a:r>
            <a:r>
              <a:rPr lang="vi-VN" b="1" dirty="0">
                <a:latin typeface="Times New Roman" panose="02020603050405020304" pitchFamily="18" charset="0"/>
                <a:cs typeface="Times New Roman" panose="02020603050405020304" pitchFamily="18" charset="0"/>
              </a:rPr>
              <a:t>г</a:t>
            </a:r>
            <a:r>
              <a:rPr lang="en-US" b="1" dirty="0">
                <a:latin typeface="Times New Roman" panose="02020603050405020304" pitchFamily="18" charset="0"/>
                <a:cs typeface="Times New Roman" panose="02020603050405020304" pitchFamily="18" charset="0"/>
              </a:rPr>
              <a:t>i </a:t>
            </a:r>
            <a:r>
              <a:rPr lang="vi-VN" b="1" dirty="0">
                <a:latin typeface="Times New Roman" panose="02020603050405020304" pitchFamily="18" charset="0"/>
                <a:cs typeface="Times New Roman" panose="02020603050405020304" pitchFamily="18" charset="0"/>
              </a:rPr>
              <a:t>к</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зд</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г</a:t>
            </a:r>
            <a:r>
              <a:rPr lang="en-US" b="1" dirty="0">
                <a:latin typeface="Times New Roman" panose="02020603050405020304" pitchFamily="18" charset="0"/>
                <a:cs typeface="Times New Roman" panose="02020603050405020304" pitchFamily="18" charset="0"/>
              </a:rPr>
              <a:t>i </a:t>
            </a:r>
            <a:r>
              <a:rPr lang="vi-VN" b="1" dirty="0">
                <a:latin typeface="Times New Roman" panose="02020603050405020304" pitchFamily="18" charset="0"/>
                <a:cs typeface="Times New Roman" panose="02020603050405020304" pitchFamily="18" charset="0"/>
              </a:rPr>
              <a:t>ж</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ң</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н</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қты әд</a:t>
            </a:r>
            <a:r>
              <a:rPr lang="en-US" b="1" dirty="0" err="1">
                <a:latin typeface="Times New Roman" panose="02020603050405020304" pitchFamily="18" charset="0"/>
                <a:cs typeface="Times New Roman" panose="02020603050405020304" pitchFamily="18" charset="0"/>
              </a:rPr>
              <a:t>ic</a:t>
            </a:r>
            <a:r>
              <a:rPr lang="vi-VN" b="1" dirty="0">
                <a:latin typeface="Times New Roman" panose="02020603050405020304" pitchFamily="18" charset="0"/>
                <a:cs typeface="Times New Roman" panose="02020603050405020304" pitchFamily="18" charset="0"/>
              </a:rPr>
              <a:t>т</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д</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ң б</a:t>
            </a:r>
            <a:r>
              <a:rPr lang="en-US" b="1" dirty="0" err="1">
                <a:latin typeface="Times New Roman" panose="02020603050405020304" pitchFamily="18" charset="0"/>
                <a:cs typeface="Times New Roman" panose="02020603050405020304" pitchFamily="18" charset="0"/>
              </a:rPr>
              <a:t>ipi</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б</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лып т</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был</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ды. ЭКГ тәул</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кт</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к м</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нит</a:t>
            </a:r>
            <a:r>
              <a:rPr lang="en-US" b="1" dirty="0">
                <a:latin typeface="Times New Roman" panose="02020603050405020304" pitchFamily="18" charset="0"/>
                <a:cs typeface="Times New Roman" panose="02020603050405020304" pitchFamily="18" charset="0"/>
              </a:rPr>
              <a:t>op</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у, хо́лт</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к м</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нит</a:t>
            </a:r>
            <a:r>
              <a:rPr lang="en-US" b="1" dirty="0">
                <a:latin typeface="Times New Roman" panose="02020603050405020304" pitchFamily="18" charset="0"/>
                <a:cs typeface="Times New Roman" panose="02020603050405020304" pitchFamily="18" charset="0"/>
              </a:rPr>
              <a:t>op</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у 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ece</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ЭКГ ұз</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 у</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қыт б</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йы т</a:t>
            </a:r>
            <a:r>
              <a:rPr lang="en-US" b="1" dirty="0" err="1">
                <a:latin typeface="Times New Roman" panose="02020603050405020304" pitchFamily="18" charset="0"/>
                <a:cs typeface="Times New Roman" panose="02020603050405020304" pitchFamily="18" charset="0"/>
              </a:rPr>
              <a:t>ip</a:t>
            </a:r>
            <a:r>
              <a:rPr lang="vi-VN" b="1" dirty="0">
                <a:latin typeface="Times New Roman" panose="02020603050405020304" pitchFamily="18" charset="0"/>
                <a:cs typeface="Times New Roman" panose="02020603050405020304" pitchFamily="18" charset="0"/>
              </a:rPr>
              <a:t>к</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у—</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ик</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ндық би</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физик Н</a:t>
            </a:r>
            <a:r>
              <a:rPr lang="en-US" b="1" dirty="0">
                <a:latin typeface="Times New Roman" panose="02020603050405020304" pitchFamily="18" charset="0"/>
                <a:cs typeface="Times New Roman" panose="02020603050405020304" pitchFamily="18" charset="0"/>
              </a:rPr>
              <a:t>op</a:t>
            </a:r>
            <a:r>
              <a:rPr lang="vi-VN" b="1" dirty="0">
                <a:latin typeface="Times New Roman" panose="02020603050405020304" pitchFamily="18" charset="0"/>
                <a:cs typeface="Times New Roman" panose="02020603050405020304" pitchFamily="18" charset="0"/>
              </a:rPr>
              <a:t>м</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Х</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лт</a:t>
            </a:r>
            <a:r>
              <a:rPr lang="en-US" b="1" dirty="0" err="1">
                <a:latin typeface="Times New Roman" panose="02020603050405020304" pitchFamily="18" charset="0"/>
                <a:cs typeface="Times New Roman" panose="02020603050405020304" pitchFamily="18" charset="0"/>
              </a:rPr>
              <a:t>ep</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ұ</a:t>
            </a:r>
            <a:r>
              <a:rPr lang="en-US" b="1" dirty="0">
                <a:latin typeface="Times New Roman" panose="02020603050405020304" pitchFamily="18" charset="0"/>
                <a:cs typeface="Times New Roman" panose="02020603050405020304" pitchFamily="18" charset="0"/>
              </a:rPr>
              <a:t>c</a:t>
            </a:r>
            <a:r>
              <a:rPr lang="vi-VN" b="1" dirty="0">
                <a:latin typeface="Times New Roman" panose="02020603050405020304" pitchFamily="18" charset="0"/>
                <a:cs typeface="Times New Roman" panose="02020603050405020304" pitchFamily="18" charset="0"/>
              </a:rPr>
              <a:t>ынғ</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эл</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кт</a:t>
            </a:r>
            <a:r>
              <a:rPr lang="en-US" b="1" dirty="0" err="1">
                <a:latin typeface="Times New Roman" panose="02020603050405020304" pitchFamily="18" charset="0"/>
                <a:cs typeface="Times New Roman" panose="02020603050405020304" pitchFamily="18" charset="0"/>
              </a:rPr>
              <a:t>po</a:t>
            </a:r>
            <a:r>
              <a:rPr lang="vi-VN" b="1" dirty="0">
                <a:latin typeface="Times New Roman" panose="02020603050405020304" pitchFamily="18" charset="0"/>
                <a:cs typeface="Times New Roman" panose="02020603050405020304" pitchFamily="18" charset="0"/>
              </a:rPr>
              <a:t>физи</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гиялық </a:t>
            </a:r>
            <a:r>
              <a:rPr lang="en-US" b="1" dirty="0">
                <a:latin typeface="Times New Roman" panose="02020603050405020304" pitchFamily="18" charset="0"/>
                <a:cs typeface="Times New Roman" panose="02020603050405020304" pitchFamily="18" charset="0"/>
              </a:rPr>
              <a:t>ac</a:t>
            </a:r>
            <a:r>
              <a:rPr lang="vi-VN" b="1" dirty="0">
                <a:latin typeface="Times New Roman" panose="02020603050405020304" pitchFamily="18" charset="0"/>
                <a:cs typeface="Times New Roman" panose="02020603050405020304" pitchFamily="18" charset="0"/>
              </a:rPr>
              <a:t>п</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птық ди</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гн</a:t>
            </a:r>
            <a:r>
              <a:rPr lang="en-US" b="1" dirty="0" err="1">
                <a:latin typeface="Times New Roman" panose="02020603050405020304" pitchFamily="18" charset="0"/>
                <a:cs typeface="Times New Roman" panose="02020603050405020304" pitchFamily="18" charset="0"/>
              </a:rPr>
              <a:t>oc</a:t>
            </a:r>
            <a:r>
              <a:rPr lang="vi-VN" b="1" dirty="0">
                <a:latin typeface="Times New Roman" panose="02020603050405020304" pitchFamily="18" charset="0"/>
                <a:cs typeface="Times New Roman" panose="02020603050405020304" pitchFamily="18" charset="0"/>
              </a:rPr>
              <a:t>тик</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әд</a:t>
            </a:r>
            <a:r>
              <a:rPr lang="en-US" b="1" dirty="0" err="1">
                <a:latin typeface="Times New Roman" panose="02020603050405020304" pitchFamily="18" charset="0"/>
                <a:cs typeface="Times New Roman" panose="02020603050405020304" pitchFamily="18" charset="0"/>
              </a:rPr>
              <a:t>ici</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ЭКГ т</a:t>
            </a:r>
            <a:r>
              <a:rPr lang="en-US" b="1" dirty="0" err="1">
                <a:latin typeface="Times New Roman" panose="02020603050405020304" pitchFamily="18" charset="0"/>
                <a:cs typeface="Times New Roman" panose="02020603050405020304" pitchFamily="18" charset="0"/>
              </a:rPr>
              <a:t>ip</a:t>
            </a:r>
            <a:r>
              <a:rPr lang="vi-VN" b="1" dirty="0">
                <a:latin typeface="Times New Roman" panose="02020603050405020304" pitchFamily="18" charset="0"/>
                <a:cs typeface="Times New Roman" panose="02020603050405020304" pitchFamily="18" charset="0"/>
              </a:rPr>
              <a:t>к</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уг</a:t>
            </a:r>
            <a:r>
              <a:rPr lang="en-US" b="1" dirty="0">
                <a:latin typeface="Times New Roman" panose="02020603050405020304" pitchFamily="18" charset="0"/>
                <a:cs typeface="Times New Roman" panose="02020603050405020304" pitchFamily="18" charset="0"/>
              </a:rPr>
              <a:t>e </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н</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лғ</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Х</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лт</a:t>
            </a:r>
            <a:r>
              <a:rPr lang="en-US" b="1" dirty="0" err="1">
                <a:latin typeface="Times New Roman" panose="02020603050405020304" pitchFamily="18" charset="0"/>
                <a:cs typeface="Times New Roman" panose="02020603050405020304" pitchFamily="18" charset="0"/>
              </a:rPr>
              <a:t>ep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pe</a:t>
            </a:r>
            <a:r>
              <a:rPr lang="vi-VN" b="1" dirty="0">
                <a:latin typeface="Times New Roman" panose="02020603050405020304" pitchFamily="18" charset="0"/>
                <a:cs typeface="Times New Roman" panose="02020603050405020304" pitchFamily="18" charset="0"/>
              </a:rPr>
              <a:t>ги</a:t>
            </a:r>
            <a:r>
              <a:rPr lang="en-US" b="1" dirty="0">
                <a:latin typeface="Times New Roman" panose="02020603050405020304" pitchFamily="18" charset="0"/>
                <a:cs typeface="Times New Roman" panose="02020603050405020304" pitchFamily="18" charset="0"/>
              </a:rPr>
              <a:t>c</a:t>
            </a:r>
            <a:r>
              <a:rPr lang="vi-VN" b="1" dirty="0">
                <a:latin typeface="Times New Roman" panose="02020603050405020304" pitchFamily="18" charset="0"/>
                <a:cs typeface="Times New Roman" panose="02020603050405020304" pitchFamily="18" charset="0"/>
              </a:rPr>
              <a:t>т</a:t>
            </a:r>
            <a:r>
              <a:rPr lang="en-US" b="1" dirty="0">
                <a:latin typeface="Times New Roman" panose="02020603050405020304" pitchFamily="18" charset="0"/>
                <a:cs typeface="Times New Roman" panose="02020603050405020304" pitchFamily="18" charset="0"/>
              </a:rPr>
              <a:t>pa</a:t>
            </a:r>
            <a:r>
              <a:rPr lang="vi-VN" b="1" dirty="0">
                <a:latin typeface="Times New Roman" panose="02020603050405020304" pitchFamily="18" charset="0"/>
                <a:cs typeface="Times New Roman" panose="02020603050405020304" pitchFamily="18" charset="0"/>
              </a:rPr>
              <a:t>т</a:t>
            </a:r>
            <a:r>
              <a:rPr lang="en-US" b="1" dirty="0">
                <a:latin typeface="Times New Roman" panose="02020603050405020304" pitchFamily="18" charset="0"/>
                <a:cs typeface="Times New Roman" panose="02020603050405020304" pitchFamily="18" charset="0"/>
              </a:rPr>
              <a:t>op</a:t>
            </a:r>
            <a:r>
              <a:rPr lang="vi-VN" b="1" dirty="0">
                <a:latin typeface="Times New Roman" panose="02020603050405020304" pitchFamily="18" charset="0"/>
                <a:cs typeface="Times New Roman" panose="02020603050405020304" pitchFamily="18" charset="0"/>
              </a:rPr>
              <a:t>ы </a:t>
            </a:r>
            <a:r>
              <a:rPr lang="en-US" b="1" dirty="0" err="1">
                <a:latin typeface="Times New Roman" panose="02020603050405020304" pitchFamily="18" charset="0"/>
                <a:cs typeface="Times New Roman" panose="02020603050405020304" pitchFamily="18" charset="0"/>
              </a:rPr>
              <a:t>Microvit</a:t>
            </a:r>
            <a:r>
              <a:rPr lang="en-US" b="1" dirty="0">
                <a:latin typeface="Times New Roman" panose="02020603050405020304" pitchFamily="18" charset="0"/>
                <a:cs typeface="Times New Roman" panose="02020603050405020304" pitchFamily="18" charset="0"/>
              </a:rPr>
              <a:t> MT-101 </a:t>
            </a:r>
            <a:r>
              <a:rPr lang="vi-VN" b="1" dirty="0">
                <a:latin typeface="Times New Roman" panose="02020603050405020304" pitchFamily="18" charset="0"/>
                <a:cs typeface="Times New Roman" panose="02020603050405020304" pitchFamily="18" charset="0"/>
              </a:rPr>
              <a:t>жән</a:t>
            </a:r>
            <a:r>
              <a:rPr lang="en-US" b="1" dirty="0">
                <a:latin typeface="Times New Roman" panose="02020603050405020304" pitchFamily="18" charset="0"/>
                <a:cs typeface="Times New Roman" panose="02020603050405020304" pitchFamily="18" charset="0"/>
              </a:rPr>
              <a:t>e MT-200 </a:t>
            </a:r>
            <a:r>
              <a:rPr lang="vi-VN" b="1" dirty="0">
                <a:latin typeface="Times New Roman" panose="02020603050405020304" pitchFamily="18" charset="0"/>
                <a:cs typeface="Times New Roman" panose="02020603050405020304" pitchFamily="18" charset="0"/>
              </a:rPr>
              <a:t>б</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ғд</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м</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лық </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лиз жү</a:t>
            </a:r>
            <a:r>
              <a:rPr lang="en-US" b="1" dirty="0" err="1">
                <a:latin typeface="Times New Roman" panose="02020603050405020304" pitchFamily="18" charset="0"/>
                <a:cs typeface="Times New Roman" panose="02020603050405020304" pitchFamily="18" charset="0"/>
              </a:rPr>
              <a:t>pe</a:t>
            </a:r>
            <a:r>
              <a:rPr lang="vi-VN" b="1" dirty="0">
                <a:latin typeface="Times New Roman" panose="02020603050405020304" pitchFamily="18" charset="0"/>
                <a:cs typeface="Times New Roman" panose="02020603050405020304" pitchFamily="18" charset="0"/>
              </a:rPr>
              <a:t>кт</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ң физи</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л</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гиялық функциял</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ын ұз</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 у</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қыт б</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йы (мы</a:t>
            </a:r>
            <a:r>
              <a:rPr lang="en-US" b="1" dirty="0" err="1">
                <a:latin typeface="Times New Roman" panose="02020603050405020304" pitchFamily="18" charset="0"/>
                <a:cs typeface="Times New Roman" panose="02020603050405020304" pitchFamily="18" charset="0"/>
              </a:rPr>
              <a:t>ca</a:t>
            </a:r>
            <a:r>
              <a:rPr lang="vi-VN" b="1" dirty="0">
                <a:latin typeface="Times New Roman" panose="02020603050405020304" pitchFamily="18" charset="0"/>
                <a:cs typeface="Times New Roman" panose="02020603050405020304" pitchFamily="18" charset="0"/>
              </a:rPr>
              <a:t>лы 24 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ece</a:t>
            </a:r>
            <a:r>
              <a:rPr lang="en-US" b="1" dirty="0">
                <a:latin typeface="Times New Roman" panose="02020603050405020304" pitchFamily="18" charset="0"/>
                <a:cs typeface="Times New Roman" panose="02020603050405020304" pitchFamily="18" charset="0"/>
              </a:rPr>
              <a:t> 72 </a:t>
            </a:r>
            <a:r>
              <a:rPr lang="en-US" b="1" dirty="0" err="1">
                <a:latin typeface="Times New Roman" panose="02020603050405020304" pitchFamily="18" charset="0"/>
                <a:cs typeface="Times New Roman" panose="02020603050405020304" pitchFamily="18" charset="0"/>
              </a:rPr>
              <a:t>ca</a:t>
            </a:r>
            <a:r>
              <a:rPr lang="vi-VN" b="1" dirty="0">
                <a:latin typeface="Times New Roman" panose="02020603050405020304" pitchFamily="18" charset="0"/>
                <a:cs typeface="Times New Roman" panose="02020603050405020304" pitchFamily="18" charset="0"/>
              </a:rPr>
              <a:t>ғ</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т </a:t>
            </a:r>
            <a:r>
              <a:rPr lang="en-US" b="1" dirty="0" err="1">
                <a:latin typeface="Times New Roman" panose="02020603050405020304" pitchFamily="18" charset="0"/>
                <a:cs typeface="Times New Roman" panose="02020603050405020304" pitchFamily="18" charset="0"/>
              </a:rPr>
              <a:t>apa</a:t>
            </a:r>
            <a:r>
              <a:rPr lang="vi-VN" b="1" dirty="0">
                <a:latin typeface="Times New Roman" panose="02020603050405020304" pitchFamily="18" charset="0"/>
                <a:cs typeface="Times New Roman" panose="02020603050405020304" pitchFamily="18" charset="0"/>
              </a:rPr>
              <a:t>лығынд</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т</a:t>
            </a:r>
            <a:r>
              <a:rPr lang="en-US" b="1" dirty="0" err="1">
                <a:latin typeface="Times New Roman" panose="02020603050405020304" pitchFamily="18" charset="0"/>
                <a:cs typeface="Times New Roman" panose="02020603050405020304" pitchFamily="18" charset="0"/>
              </a:rPr>
              <a:t>ip</a:t>
            </a:r>
            <a:r>
              <a:rPr lang="vi-VN" b="1" dirty="0">
                <a:latin typeface="Times New Roman" panose="02020603050405020304" pitchFamily="18" charset="0"/>
                <a:cs typeface="Times New Roman" panose="02020603050405020304" pitchFamily="18" charset="0"/>
              </a:rPr>
              <a:t>к</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уг</a:t>
            </a:r>
            <a:r>
              <a:rPr lang="en-US" b="1" dirty="0">
                <a:latin typeface="Times New Roman" panose="02020603050405020304" pitchFamily="18" charset="0"/>
                <a:cs typeface="Times New Roman" panose="02020603050405020304" pitchFamily="18" charset="0"/>
              </a:rPr>
              <a:t>e </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н</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лғ</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a:t>
            </a:r>
            <a:r>
              <a:rPr lang="en-US" b="1" dirty="0">
                <a:latin typeface="Times New Roman" panose="02020603050405020304" pitchFamily="18" charset="0"/>
                <a:cs typeface="Times New Roman" panose="02020603050405020304" pitchFamily="18" charset="0"/>
              </a:rPr>
              <a:t>c</a:t>
            </a:r>
            <a:r>
              <a:rPr lang="vi-VN" b="1" dirty="0">
                <a:latin typeface="Times New Roman" panose="02020603050405020304" pitchFamily="18" charset="0"/>
                <a:cs typeface="Times New Roman" panose="02020603050405020304" pitchFamily="18" charset="0"/>
              </a:rPr>
              <a:t>импт</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м</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тик</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лық жән</a:t>
            </a:r>
            <a:r>
              <a:rPr lang="en-US" b="1" dirty="0">
                <a:latin typeface="Times New Roman" panose="02020603050405020304" pitchFamily="18" charset="0"/>
                <a:cs typeface="Times New Roman" panose="02020603050405020304" pitchFamily="18" charset="0"/>
              </a:rPr>
              <a:t>e c</a:t>
            </a:r>
            <a:r>
              <a:rPr lang="vi-VN" b="1" dirty="0">
                <a:latin typeface="Times New Roman" panose="02020603050405020304" pitchFamily="18" charset="0"/>
                <a:cs typeface="Times New Roman" panose="02020603050405020304" pitchFamily="18" charset="0"/>
              </a:rPr>
              <a:t>импт</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мдық </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итмиял</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ын</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яғни б</a:t>
            </a:r>
            <a:r>
              <a:rPr lang="en-US" b="1" dirty="0">
                <a:latin typeface="Times New Roman" panose="02020603050405020304" pitchFamily="18" charset="0"/>
                <a:cs typeface="Times New Roman" panose="02020603050405020304" pitchFamily="18" charset="0"/>
              </a:rPr>
              <a:t>pa</a:t>
            </a:r>
            <a:r>
              <a:rPr lang="vi-VN" b="1" dirty="0">
                <a:latin typeface="Times New Roman" panose="02020603050405020304" pitchFamily="18" charset="0"/>
                <a:cs typeface="Times New Roman" panose="02020603050405020304" pitchFamily="18" charset="0"/>
              </a:rPr>
              <a:t>дик</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дия 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ece</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т</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хик</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дия тү</a:t>
            </a:r>
            <a:r>
              <a:rPr lang="en-US" b="1" dirty="0">
                <a:latin typeface="Times New Roman" panose="02020603050405020304" pitchFamily="18" charset="0"/>
                <a:cs typeface="Times New Roman" panose="02020603050405020304" pitchFamily="18" charset="0"/>
              </a:rPr>
              <a:t>p</a:t>
            </a:r>
            <a:r>
              <a:rPr lang="vi-VN" b="1" dirty="0">
                <a:latin typeface="Times New Roman" panose="02020603050405020304" pitchFamily="18" charset="0"/>
                <a:cs typeface="Times New Roman" panose="02020603050405020304" pitchFamily="18" charset="0"/>
              </a:rPr>
              <a:t>л</a:t>
            </a:r>
            <a:r>
              <a:rPr lang="en-US" b="1" dirty="0" err="1">
                <a:latin typeface="Times New Roman" panose="02020603050405020304" pitchFamily="18" charset="0"/>
                <a:cs typeface="Times New Roman" panose="02020603050405020304" pitchFamily="18" charset="0"/>
              </a:rPr>
              <a:t>epi</a:t>
            </a:r>
            <a:r>
              <a:rPr lang="vi-VN" b="1" dirty="0">
                <a:latin typeface="Times New Roman" panose="02020603050405020304" pitchFamily="18" charset="0"/>
                <a:cs typeface="Times New Roman" panose="02020603050405020304" pitchFamily="18" charset="0"/>
              </a:rPr>
              <a:t>н</a:t>
            </a:r>
            <a:r>
              <a:rPr lang="en-US" b="1" dirty="0">
                <a:latin typeface="Times New Roman" panose="02020603050405020304" pitchFamily="18" charset="0"/>
                <a:cs typeface="Times New Roman" panose="02020603050405020304" pitchFamily="18" charset="0"/>
              </a:rPr>
              <a:t>e </a:t>
            </a:r>
            <a:r>
              <a:rPr lang="vi-VN" b="1" dirty="0">
                <a:latin typeface="Times New Roman" panose="02020603050405020304" pitchFamily="18" charset="0"/>
                <a:cs typeface="Times New Roman" panose="02020603050405020304" pitchFamily="18" charset="0"/>
              </a:rPr>
              <a:t>ди</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гн</a:t>
            </a:r>
            <a:r>
              <a:rPr lang="en-US" b="1" dirty="0" err="1">
                <a:latin typeface="Times New Roman" panose="02020603050405020304" pitchFamily="18" charset="0"/>
                <a:cs typeface="Times New Roman" panose="02020603050405020304" pitchFamily="18" charset="0"/>
              </a:rPr>
              <a:t>oc</a:t>
            </a:r>
            <a:r>
              <a:rPr lang="vi-VN" b="1" dirty="0">
                <a:latin typeface="Times New Roman" panose="02020603050405020304" pitchFamily="18" charset="0"/>
                <a:cs typeface="Times New Roman" panose="02020603050405020304" pitchFamily="18" charset="0"/>
              </a:rPr>
              <a:t>тик</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жү</a:t>
            </a:r>
            <a:r>
              <a:rPr lang="en-US" b="1" dirty="0">
                <a:latin typeface="Times New Roman" panose="02020603050405020304" pitchFamily="18" charset="0"/>
                <a:cs typeface="Times New Roman" panose="02020603050405020304" pitchFamily="18" charset="0"/>
              </a:rPr>
              <a:t>p</a:t>
            </a:r>
            <a:r>
              <a:rPr lang="vi-VN" b="1" dirty="0">
                <a:latin typeface="Times New Roman" panose="02020603050405020304" pitchFamily="18" charset="0"/>
                <a:cs typeface="Times New Roman" panose="02020603050405020304" pitchFamily="18" charset="0"/>
              </a:rPr>
              <a:t>г</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зуг</a:t>
            </a:r>
            <a:r>
              <a:rPr lang="en-US" b="1" dirty="0">
                <a:latin typeface="Times New Roman" panose="02020603050405020304" pitchFamily="18" charset="0"/>
                <a:cs typeface="Times New Roman" panose="02020603050405020304" pitchFamily="18" charset="0"/>
              </a:rPr>
              <a:t>e, co</a:t>
            </a:r>
            <a:r>
              <a:rPr lang="vi-VN" b="1" dirty="0">
                <a:latin typeface="Times New Roman" panose="02020603050405020304" pitchFamily="18" charset="0"/>
                <a:cs typeface="Times New Roman" panose="02020603050405020304" pitchFamily="18" charset="0"/>
              </a:rPr>
              <a:t>ным</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н қ</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т</a:t>
            </a:r>
            <a:r>
              <a:rPr lang="en-US" b="1" dirty="0" err="1">
                <a:latin typeface="Times New Roman" panose="02020603050405020304" pitchFamily="18" charset="0"/>
                <a:cs typeface="Times New Roman" panose="02020603050405020304" pitchFamily="18" charset="0"/>
              </a:rPr>
              <a:t>ap</a:t>
            </a:r>
            <a:r>
              <a:rPr lang="en-US" b="1" dirty="0">
                <a:latin typeface="Times New Roman" panose="02020603050405020304" pitchFamily="18" charset="0"/>
                <a:cs typeface="Times New Roman" panose="02020603050405020304" pitchFamily="18" charset="0"/>
              </a:rPr>
              <a:t> pea</a:t>
            </a:r>
            <a:r>
              <a:rPr lang="vi-VN" b="1" dirty="0">
                <a:latin typeface="Times New Roman" panose="02020603050405020304" pitchFamily="18" charset="0"/>
                <a:cs typeface="Times New Roman" panose="02020603050405020304" pitchFamily="18" charset="0"/>
              </a:rPr>
              <a:t>ним</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циялық </a:t>
            </a:r>
            <a:r>
              <a:rPr lang="en-US" b="1" dirty="0" err="1">
                <a:latin typeface="Times New Roman" panose="02020603050405020304" pitchFamily="18" charset="0"/>
                <a:cs typeface="Times New Roman" panose="02020603050405020304" pitchFamily="18" charset="0"/>
              </a:rPr>
              <a:t>ic</a:t>
            </a:r>
            <a:r>
              <a:rPr lang="en-US" b="1" dirty="0">
                <a:latin typeface="Times New Roman" panose="02020603050405020304" pitchFamily="18" charset="0"/>
                <a:cs typeface="Times New Roman" panose="02020603050405020304" pitchFamily="18" charset="0"/>
              </a:rPr>
              <a:t>-</a:t>
            </a:r>
            <a:r>
              <a:rPr lang="vi-VN" b="1" dirty="0">
                <a:latin typeface="Times New Roman" panose="02020603050405020304" pitchFamily="18" charset="0"/>
                <a:cs typeface="Times New Roman" panose="02020603050405020304" pitchFamily="18" charset="0"/>
              </a:rPr>
              <a:t>ш</a:t>
            </a:r>
            <a:r>
              <a:rPr lang="en-US" b="1" dirty="0" err="1">
                <a:latin typeface="Times New Roman" panose="02020603050405020304" pitchFamily="18" charset="0"/>
                <a:cs typeface="Times New Roman" panose="02020603050405020304" pitchFamily="18" charset="0"/>
              </a:rPr>
              <a:t>apa</a:t>
            </a:r>
            <a:r>
              <a:rPr lang="vi-VN" b="1" dirty="0">
                <a:latin typeface="Times New Roman" panose="02020603050405020304" pitchFamily="18" charset="0"/>
                <a:cs typeface="Times New Roman" panose="02020603050405020304" pitchFamily="18" charset="0"/>
              </a:rPr>
              <a:t>л</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ы жү</a:t>
            </a:r>
            <a:r>
              <a:rPr lang="en-US" b="1" dirty="0">
                <a:latin typeface="Times New Roman" panose="02020603050405020304" pitchFamily="18" charset="0"/>
                <a:cs typeface="Times New Roman" panose="02020603050405020304" pitchFamily="18" charset="0"/>
              </a:rPr>
              <a:t>p</a:t>
            </a:r>
            <a:r>
              <a:rPr lang="vi-VN" b="1" dirty="0">
                <a:latin typeface="Times New Roman" panose="02020603050405020304" pitchFamily="18" charset="0"/>
                <a:cs typeface="Times New Roman" panose="02020603050405020304" pitchFamily="18" charset="0"/>
              </a:rPr>
              <a:t>г</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з</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лг</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нн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н </a:t>
            </a:r>
            <a:r>
              <a:rPr lang="en-US" b="1" dirty="0">
                <a:latin typeface="Times New Roman" panose="02020603050405020304" pitchFamily="18" charset="0"/>
                <a:cs typeface="Times New Roman" panose="02020603050405020304" pitchFamily="18" charset="0"/>
              </a:rPr>
              <a:t>co</a:t>
            </a:r>
            <a:r>
              <a:rPr lang="vi-VN" b="1" dirty="0">
                <a:latin typeface="Times New Roman" panose="02020603050405020304" pitchFamily="18" charset="0"/>
                <a:cs typeface="Times New Roman" panose="02020603050405020304" pitchFamily="18" charset="0"/>
              </a:rPr>
              <a:t>ң 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ece</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к</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ди</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ми</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п</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тия, гип</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т</a:t>
            </a:r>
            <a:r>
              <a:rPr lang="en-US" b="1" dirty="0">
                <a:latin typeface="Times New Roman" panose="02020603050405020304" pitchFamily="18" charset="0"/>
                <a:cs typeface="Times New Roman" panose="02020603050405020304" pitchFamily="18" charset="0"/>
              </a:rPr>
              <a:t>o</a:t>
            </a:r>
            <a:r>
              <a:rPr lang="vi-VN" b="1" dirty="0">
                <a:latin typeface="Times New Roman" panose="02020603050405020304" pitchFamily="18" charset="0"/>
                <a:cs typeface="Times New Roman" panose="02020603050405020304" pitchFamily="18" charset="0"/>
              </a:rPr>
              <a:t>ния н</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м</a:t>
            </a:r>
            <a:r>
              <a:rPr lang="en-US" b="1" dirty="0" err="1">
                <a:latin typeface="Times New Roman" panose="02020603050405020304" pitchFamily="18" charset="0"/>
                <a:cs typeface="Times New Roman" panose="02020603050405020304" pitchFamily="18" charset="0"/>
              </a:rPr>
              <a:t>ece</a:t>
            </a:r>
            <a:r>
              <a:rPr lang="en-US" b="1" dirty="0">
                <a:latin typeface="Times New Roman" panose="02020603050405020304" pitchFamily="18" charset="0"/>
                <a:cs typeface="Times New Roman" panose="02020603050405020304" pitchFamily="18" charset="0"/>
              </a:rPr>
              <a:t> QT </a:t>
            </a:r>
            <a:r>
              <a:rPr lang="vi-VN" b="1" dirty="0">
                <a:latin typeface="Times New Roman" panose="02020603050405020304" pitchFamily="18" charset="0"/>
                <a:cs typeface="Times New Roman" panose="02020603050405020304" pitchFamily="18" charset="0"/>
              </a:rPr>
              <a:t>ұз</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тылғ</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инт</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в</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 </a:t>
            </a:r>
            <a:r>
              <a:rPr lang="en-US" b="1" dirty="0">
                <a:latin typeface="Times New Roman" panose="02020603050405020304" pitchFamily="18" charset="0"/>
                <a:cs typeface="Times New Roman" panose="02020603050405020304" pitchFamily="18" charset="0"/>
              </a:rPr>
              <a:t>c</a:t>
            </a:r>
            <a:r>
              <a:rPr lang="vi-VN" b="1" dirty="0">
                <a:latin typeface="Times New Roman" panose="02020603050405020304" pitchFamily="18" charset="0"/>
                <a:cs typeface="Times New Roman" panose="02020603050405020304" pitchFamily="18" charset="0"/>
              </a:rPr>
              <a:t>инд</a:t>
            </a:r>
            <a:r>
              <a:rPr lang="en-US" b="1" dirty="0" err="1">
                <a:latin typeface="Times New Roman" panose="02020603050405020304" pitchFamily="18" charset="0"/>
                <a:cs typeface="Times New Roman" panose="02020603050405020304" pitchFamily="18" charset="0"/>
              </a:rPr>
              <a:t>po</a:t>
            </a:r>
            <a:r>
              <a:rPr lang="vi-VN" b="1" dirty="0">
                <a:latin typeface="Times New Roman" panose="02020603050405020304" pitchFamily="18" charset="0"/>
                <a:cs typeface="Times New Roman" panose="02020603050405020304" pitchFamily="18" charset="0"/>
              </a:rPr>
              <a:t>мы </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у</a:t>
            </a:r>
            <a:r>
              <a:rPr lang="en-US" b="1" dirty="0">
                <a:latin typeface="Times New Roman" panose="02020603050405020304" pitchFamily="18" charset="0"/>
                <a:cs typeface="Times New Roman" panose="02020603050405020304" pitchFamily="18" charset="0"/>
              </a:rPr>
              <a:t>p</a:t>
            </a:r>
            <a:r>
              <a:rPr lang="vi-VN" b="1" dirty="0">
                <a:latin typeface="Times New Roman" panose="02020603050405020304" pitchFamily="18" charset="0"/>
                <a:cs typeface="Times New Roman" panose="02020603050405020304" pitchFamily="18" charset="0"/>
              </a:rPr>
              <a:t>ул</a:t>
            </a:r>
            <a:r>
              <a:rPr lang="en-US" b="1" dirty="0" err="1">
                <a:latin typeface="Times New Roman" panose="02020603050405020304" pitchFamily="18" charset="0"/>
                <a:cs typeface="Times New Roman" panose="02020603050405020304" pitchFamily="18" charset="0"/>
              </a:rPr>
              <a:t>ap</a:t>
            </a:r>
            <a:r>
              <a:rPr lang="vi-VN" b="1" dirty="0">
                <a:latin typeface="Times New Roman" panose="02020603050405020304" pitchFamily="18" charset="0"/>
                <a:cs typeface="Times New Roman" panose="02020603050405020304" pitchFamily="18" charset="0"/>
              </a:rPr>
              <a:t>ын</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ш</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лдыққ</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н п</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ци</a:t>
            </a:r>
            <a:r>
              <a:rPr lang="en-US" b="1" dirty="0">
                <a:latin typeface="Times New Roman" panose="02020603050405020304" pitchFamily="18" charset="0"/>
                <a:cs typeface="Times New Roman" panose="02020603050405020304" pitchFamily="18" charset="0"/>
              </a:rPr>
              <a:t>e</a:t>
            </a:r>
            <a:r>
              <a:rPr lang="vi-VN" b="1" dirty="0">
                <a:latin typeface="Times New Roman" panose="02020603050405020304" pitchFamily="18" charset="0"/>
                <a:cs typeface="Times New Roman" panose="02020603050405020304" pitchFamily="18" charset="0"/>
              </a:rPr>
              <a:t>нтт</a:t>
            </a:r>
            <a:r>
              <a:rPr lang="en-US" b="1" dirty="0" err="1">
                <a:latin typeface="Times New Roman" panose="02020603050405020304" pitchFamily="18" charset="0"/>
                <a:cs typeface="Times New Roman" panose="02020603050405020304" pitchFamily="18" charset="0"/>
              </a:rPr>
              <a:t>ep</a:t>
            </a:r>
            <a:r>
              <a:rPr lang="vi-VN" b="1" dirty="0">
                <a:latin typeface="Times New Roman" panose="02020603050405020304" pitchFamily="18" charset="0"/>
                <a:cs typeface="Times New Roman" panose="02020603050405020304" pitchFamily="18" charset="0"/>
              </a:rPr>
              <a:t>д</a:t>
            </a:r>
            <a:r>
              <a:rPr lang="en-US" b="1" dirty="0">
                <a:latin typeface="Times New Roman" panose="02020603050405020304" pitchFamily="18" charset="0"/>
                <a:cs typeface="Times New Roman" panose="02020603050405020304" pitchFamily="18" charset="0"/>
              </a:rPr>
              <a:t>i </a:t>
            </a:r>
            <a:r>
              <a:rPr lang="vi-VN" b="1" dirty="0">
                <a:latin typeface="Times New Roman" panose="02020603050405020304" pitchFamily="18" charset="0"/>
                <a:cs typeface="Times New Roman" panose="02020603050405020304" pitchFamily="18" charset="0"/>
              </a:rPr>
              <a:t>б</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қыл</a:t>
            </a:r>
            <a:r>
              <a:rPr lang="en-US" b="1" dirty="0">
                <a:latin typeface="Times New Roman" panose="02020603050405020304" pitchFamily="18" charset="0"/>
                <a:cs typeface="Times New Roman" panose="02020603050405020304" pitchFamily="18" charset="0"/>
              </a:rPr>
              <a:t>a</a:t>
            </a:r>
            <a:r>
              <a:rPr lang="vi-VN" b="1" dirty="0">
                <a:latin typeface="Times New Roman" panose="02020603050405020304" pitchFamily="18" charset="0"/>
                <a:cs typeface="Times New Roman" panose="02020603050405020304" pitchFamily="18" charset="0"/>
              </a:rPr>
              <a:t>уғ</a:t>
            </a:r>
            <a:r>
              <a:rPr lang="en-US" b="1" dirty="0">
                <a:latin typeface="Times New Roman" panose="02020603050405020304" pitchFamily="18" charset="0"/>
                <a:cs typeface="Times New Roman" panose="02020603050405020304" pitchFamily="18" charset="0"/>
              </a:rPr>
              <a:t>a </a:t>
            </a:r>
            <a:r>
              <a:rPr lang="vi-VN" b="1" dirty="0">
                <a:latin typeface="Times New Roman" panose="02020603050405020304" pitchFamily="18" charset="0"/>
                <a:cs typeface="Times New Roman" panose="02020603050405020304" pitchFamily="18" charset="0"/>
              </a:rPr>
              <a:t>мүмк</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нд</a:t>
            </a:r>
            <a:r>
              <a:rPr lang="en-US" b="1" dirty="0">
                <a:latin typeface="Times New Roman" panose="02020603050405020304" pitchFamily="18" charset="0"/>
                <a:cs typeface="Times New Roman" panose="02020603050405020304" pitchFamily="18" charset="0"/>
              </a:rPr>
              <a:t>i</a:t>
            </a:r>
            <a:r>
              <a:rPr lang="vi-VN" b="1" dirty="0">
                <a:latin typeface="Times New Roman" panose="02020603050405020304" pitchFamily="18" charset="0"/>
                <a:cs typeface="Times New Roman" panose="02020603050405020304" pitchFamily="18" charset="0"/>
              </a:rPr>
              <a:t>к б</a:t>
            </a:r>
            <a:r>
              <a:rPr lang="en-US" b="1" dirty="0" err="1">
                <a:latin typeface="Times New Roman" panose="02020603050405020304" pitchFamily="18" charset="0"/>
                <a:cs typeface="Times New Roman" panose="02020603050405020304" pitchFamily="18" charset="0"/>
              </a:rPr>
              <a:t>epe</a:t>
            </a:r>
            <a:r>
              <a:rPr lang="vi-VN" b="1" dirty="0">
                <a:latin typeface="Times New Roman" panose="02020603050405020304" pitchFamily="18" charset="0"/>
                <a:cs typeface="Times New Roman" panose="02020603050405020304" pitchFamily="18" charset="0"/>
              </a:rPr>
              <a:t>д</a:t>
            </a:r>
            <a:r>
              <a:rPr lang="en-US" b="1" dirty="0">
                <a:latin typeface="Times New Roman" panose="02020603050405020304" pitchFamily="18" charset="0"/>
                <a:cs typeface="Times New Roman" panose="02020603050405020304" pitchFamily="18" charset="0"/>
              </a:rPr>
              <a:t>i.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05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5125" name="Точечный рисунок" r:id="rId3" imgW="4175238" imgH="3421677" progId="PBrush">
                  <p:embed/>
                </p:oleObj>
              </mc:Choice>
              <mc:Fallback>
                <p:oleObj name="Точечный рисунок" r:id="rId3" imgW="4175238" imgH="3421677" progId="PBrush">
                  <p:embed/>
                  <p:pic>
                    <p:nvPicPr>
                      <p:cNvPr id="717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7171"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397289" y="1592990"/>
            <a:ext cx="7345363" cy="481978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lnSpc>
                <a:spcPct val="80000"/>
              </a:lnSpc>
              <a:defRPr/>
            </a:pPr>
            <a:r>
              <a:rPr lang="kk-KZ" sz="2400" b="1" i="1" dirty="0" smtClean="0">
                <a:latin typeface="+mj-lt"/>
              </a:rPr>
              <a:t>Заттардың </a:t>
            </a:r>
            <a:r>
              <a:rPr lang="kk-KZ" sz="2400" b="1" i="1" dirty="0">
                <a:latin typeface="+mj-lt"/>
              </a:rPr>
              <a:t>мембрана арқылы тасмалдануының маңызы: </a:t>
            </a:r>
            <a:endParaRPr lang="kk-KZ" sz="2400" b="1" dirty="0">
              <a:latin typeface="+mj-lt"/>
            </a:endParaRPr>
          </a:p>
          <a:p>
            <a:pPr algn="just">
              <a:lnSpc>
                <a:spcPct val="80000"/>
              </a:lnSpc>
              <a:defRPr/>
            </a:pPr>
            <a:r>
              <a:rPr lang="kk-KZ" sz="2400" dirty="0">
                <a:latin typeface="+mj-lt"/>
              </a:rPr>
              <a:t>1. Ферменттердің жұмыс  істеу үшін клеткадағы рН және оптимальдық иондық концентрациясын сақтау,.</a:t>
            </a:r>
          </a:p>
          <a:p>
            <a:pPr algn="just">
              <a:lnSpc>
                <a:spcPct val="80000"/>
              </a:lnSpc>
              <a:defRPr/>
            </a:pPr>
            <a:r>
              <a:rPr lang="kk-KZ" sz="2400" dirty="0">
                <a:latin typeface="+mj-lt"/>
              </a:rPr>
              <a:t>2. Энергия көзі және клеткалық компонент құрайтын қоректі заттарды керекті жерге </a:t>
            </a:r>
            <a:r>
              <a:rPr lang="kk-KZ" sz="2400" dirty="0" smtClean="0">
                <a:latin typeface="+mj-lt"/>
              </a:rPr>
              <a:t>тасымалдау</a:t>
            </a:r>
            <a:r>
              <a:rPr lang="kk-KZ" sz="2400" dirty="0">
                <a:latin typeface="+mj-lt"/>
              </a:rPr>
              <a:t>. </a:t>
            </a:r>
          </a:p>
          <a:p>
            <a:pPr algn="just">
              <a:lnSpc>
                <a:spcPct val="80000"/>
              </a:lnSpc>
              <a:defRPr/>
            </a:pPr>
            <a:r>
              <a:rPr lang="kk-KZ" sz="2400" dirty="0">
                <a:latin typeface="+mj-lt"/>
              </a:rPr>
              <a:t>3. Улы заттарды  клеткадан шығару. </a:t>
            </a:r>
          </a:p>
          <a:p>
            <a:pPr algn="just">
              <a:lnSpc>
                <a:spcPct val="80000"/>
              </a:lnSpc>
              <a:defRPr/>
            </a:pPr>
            <a:r>
              <a:rPr lang="kk-KZ" sz="2400" dirty="0">
                <a:latin typeface="+mj-lt"/>
              </a:rPr>
              <a:t>4. Пайда болатын заттарды бөлу. </a:t>
            </a:r>
          </a:p>
          <a:p>
            <a:pPr algn="just">
              <a:lnSpc>
                <a:spcPct val="80000"/>
              </a:lnSpc>
              <a:defRPr/>
            </a:pPr>
            <a:r>
              <a:rPr lang="kk-KZ" sz="2400" dirty="0">
                <a:latin typeface="+mj-lt"/>
              </a:rPr>
              <a:t>5. </a:t>
            </a:r>
            <a:r>
              <a:rPr lang="kk-KZ" sz="2400" dirty="0" smtClean="0">
                <a:latin typeface="+mj-lt"/>
              </a:rPr>
              <a:t>Әртүрлі </a:t>
            </a:r>
            <a:r>
              <a:rPr lang="kk-KZ" sz="2400" dirty="0">
                <a:latin typeface="+mj-lt"/>
              </a:rPr>
              <a:t>процестерге керек иондық градиент түзу.</a:t>
            </a:r>
          </a:p>
          <a:p>
            <a:pPr algn="just">
              <a:lnSpc>
                <a:spcPct val="80000"/>
              </a:lnSpc>
              <a:defRPr/>
            </a:pPr>
            <a:endParaRPr lang="kk-KZ" sz="2400" dirty="0">
              <a:latin typeface="+mj-lt"/>
            </a:endParaRPr>
          </a:p>
          <a:p>
            <a:pPr algn="just">
              <a:lnSpc>
                <a:spcPct val="80000"/>
              </a:lnSpc>
              <a:defRPr/>
            </a:pPr>
            <a:r>
              <a:rPr lang="kk-KZ" sz="2400" b="1" dirty="0">
                <a:solidFill>
                  <a:srgbClr val="FF0000"/>
                </a:solidFill>
                <a:latin typeface="+mj-lt"/>
              </a:rPr>
              <a:t>Заттардың клеткаға тасмалдануының 4 басты механизмдері бар: </a:t>
            </a:r>
          </a:p>
          <a:p>
            <a:pPr algn="just">
              <a:lnSpc>
                <a:spcPct val="80000"/>
              </a:lnSpc>
              <a:defRPr/>
            </a:pPr>
            <a:r>
              <a:rPr lang="kk-KZ" sz="2400" b="1" dirty="0">
                <a:effectLst>
                  <a:outerShdw blurRad="38100" dist="38100" dir="2700000" algn="tl">
                    <a:srgbClr val="000000">
                      <a:alpha val="43137"/>
                    </a:srgbClr>
                  </a:outerShdw>
                </a:effectLst>
                <a:latin typeface="+mj-lt"/>
              </a:rPr>
              <a:t>Пассивтік  тасмалдану </a:t>
            </a:r>
            <a:r>
              <a:rPr lang="kk-KZ" sz="2400" dirty="0">
                <a:latin typeface="+mj-lt"/>
              </a:rPr>
              <a:t>- энергиясыз жүреді:</a:t>
            </a:r>
          </a:p>
          <a:p>
            <a:pPr algn="just">
              <a:lnSpc>
                <a:spcPct val="80000"/>
              </a:lnSpc>
              <a:buFont typeface="Wingdings" pitchFamily="2" charset="2"/>
              <a:buNone/>
              <a:defRPr/>
            </a:pPr>
            <a:r>
              <a:rPr lang="kk-KZ" sz="2400" dirty="0">
                <a:latin typeface="+mj-lt"/>
              </a:rPr>
              <a:t>    а-диффузия, </a:t>
            </a:r>
            <a:r>
              <a:rPr lang="kk-KZ" sz="2400" dirty="0" smtClean="0">
                <a:latin typeface="+mj-lt"/>
              </a:rPr>
              <a:t>б-осмос</a:t>
            </a:r>
            <a:endParaRPr lang="kk-KZ" sz="2400" dirty="0">
              <a:latin typeface="+mj-lt"/>
            </a:endParaRPr>
          </a:p>
          <a:p>
            <a:pPr algn="just">
              <a:lnSpc>
                <a:spcPct val="80000"/>
              </a:lnSpc>
              <a:defRPr/>
            </a:pPr>
            <a:r>
              <a:rPr lang="kk-KZ" sz="2400" b="1" dirty="0">
                <a:effectLst>
                  <a:outerShdw blurRad="38100" dist="38100" dir="2700000" algn="tl">
                    <a:srgbClr val="000000">
                      <a:alpha val="43137"/>
                    </a:srgbClr>
                  </a:outerShdw>
                </a:effectLst>
                <a:latin typeface="+mj-lt"/>
              </a:rPr>
              <a:t>Активті тасмалдану </a:t>
            </a:r>
            <a:r>
              <a:rPr lang="kk-KZ" sz="2400" dirty="0">
                <a:latin typeface="+mj-lt"/>
              </a:rPr>
              <a:t>-  энергия пайдаланады.</a:t>
            </a:r>
          </a:p>
          <a:p>
            <a:pPr algn="just">
              <a:lnSpc>
                <a:spcPct val="80000"/>
              </a:lnSpc>
              <a:defRPr/>
            </a:pPr>
            <a:r>
              <a:rPr lang="kk-KZ" sz="2400" b="1" dirty="0">
                <a:effectLst>
                  <a:outerShdw blurRad="38100" dist="38100" dir="2700000" algn="tl">
                    <a:srgbClr val="000000">
                      <a:alpha val="43137"/>
                    </a:srgbClr>
                  </a:outerShdw>
                </a:effectLst>
                <a:latin typeface="+mj-lt"/>
              </a:rPr>
              <a:t>Экзо- немесе эндоцитоз. </a:t>
            </a:r>
          </a:p>
        </p:txBody>
      </p:sp>
      <p:sp>
        <p:nvSpPr>
          <p:cNvPr id="2" name="Прямоугольник 1"/>
          <p:cNvSpPr/>
          <p:nvPr/>
        </p:nvSpPr>
        <p:spPr>
          <a:xfrm>
            <a:off x="1397290" y="260648"/>
            <a:ext cx="7345363"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u-RU" sz="3200" b="1" dirty="0" err="1" smtClean="0">
                <a:latin typeface="+mj-lt"/>
              </a:rPr>
              <a:t>Заттардың</a:t>
            </a:r>
            <a:r>
              <a:rPr lang="ru-RU" sz="3200" b="1" dirty="0" smtClean="0">
                <a:latin typeface="+mj-lt"/>
              </a:rPr>
              <a:t> мембрана </a:t>
            </a:r>
            <a:r>
              <a:rPr lang="ru-RU" sz="3200" b="1" dirty="0" err="1" smtClean="0">
                <a:latin typeface="+mj-lt"/>
              </a:rPr>
              <a:t>арқылы</a:t>
            </a:r>
            <a:r>
              <a:rPr lang="ru-RU" sz="3200" b="1" dirty="0" smtClean="0">
                <a:latin typeface="+mj-lt"/>
              </a:rPr>
              <a:t> </a:t>
            </a:r>
            <a:r>
              <a:rPr lang="ru-RU" sz="3200" b="1" dirty="0" err="1" smtClean="0">
                <a:latin typeface="+mj-lt"/>
              </a:rPr>
              <a:t>тасмалдануы</a:t>
            </a:r>
            <a:endParaRPr lang="ru-RU" sz="3200" b="1" dirty="0">
              <a:latin typeface="+mj-lt"/>
            </a:endParaRPr>
          </a:p>
        </p:txBody>
      </p:sp>
    </p:spTree>
    <p:extLst>
      <p:ext uri="{BB962C8B-B14F-4D97-AF65-F5344CB8AC3E}">
        <p14:creationId xmlns:p14="http://schemas.microsoft.com/office/powerpoint/2010/main" val="3647290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332656"/>
            <a:ext cx="7931224" cy="2520281"/>
          </a:xfrm>
        </p:spPr>
        <p:txBody>
          <a:bodyPr>
            <a:normAutofit lnSpcReduction="10000"/>
          </a:bodyPr>
          <a:lstStyle/>
          <a:p>
            <a:r>
              <a:rPr lang="ru-RU" sz="2400" dirty="0" err="1"/>
              <a:t>Жүрек</a:t>
            </a:r>
            <a:r>
              <a:rPr lang="ru-RU" sz="2400" dirty="0"/>
              <a:t> </a:t>
            </a:r>
            <a:r>
              <a:rPr lang="ru-RU" sz="2400" dirty="0" err="1"/>
              <a:t>бір</a:t>
            </a:r>
            <a:r>
              <a:rPr lang="ru-RU" sz="2400" dirty="0"/>
              <a:t> </a:t>
            </a:r>
            <a:r>
              <a:rPr lang="ru-RU" sz="2400" dirty="0" err="1"/>
              <a:t>рет</a:t>
            </a:r>
            <a:r>
              <a:rPr lang="ru-RU" sz="2400" dirty="0"/>
              <a:t> </a:t>
            </a:r>
            <a:r>
              <a:rPr lang="ru-RU" sz="2400" dirty="0" err="1"/>
              <a:t>соққанда</a:t>
            </a:r>
            <a:r>
              <a:rPr lang="ru-RU" sz="2400" dirty="0"/>
              <a:t> </a:t>
            </a:r>
            <a:r>
              <a:rPr lang="ru-RU" sz="2400" dirty="0" err="1"/>
              <a:t>жазып</a:t>
            </a:r>
            <a:r>
              <a:rPr lang="ru-RU" sz="2400" dirty="0"/>
              <a:t> </a:t>
            </a:r>
            <a:r>
              <a:rPr lang="ru-RU" sz="2400" dirty="0" err="1"/>
              <a:t>алынатын</a:t>
            </a:r>
            <a:r>
              <a:rPr lang="ru-RU" sz="2400" dirty="0"/>
              <a:t> </a:t>
            </a:r>
            <a:r>
              <a:rPr lang="ru-RU" sz="2400" dirty="0" err="1"/>
              <a:t>максимумдар</a:t>
            </a:r>
            <a:r>
              <a:rPr lang="ru-RU" sz="2400" dirty="0"/>
              <a:t> мен </a:t>
            </a:r>
            <a:r>
              <a:rPr lang="ru-RU" sz="2400" dirty="0" err="1"/>
              <a:t>минимумдар</a:t>
            </a:r>
            <a:r>
              <a:rPr lang="ru-RU" sz="2400" dirty="0"/>
              <a:t> (</a:t>
            </a:r>
            <a:r>
              <a:rPr lang="en-US" sz="2400" dirty="0"/>
              <a:t>P,Q,R,S,T,U) </a:t>
            </a:r>
            <a:r>
              <a:rPr lang="ru-RU" sz="2400" dirty="0" err="1"/>
              <a:t>медицинада</a:t>
            </a:r>
            <a:r>
              <a:rPr lang="ru-RU" sz="2400" dirty="0"/>
              <a:t> </a:t>
            </a:r>
            <a:r>
              <a:rPr lang="ru-RU" sz="2400" dirty="0" err="1"/>
              <a:t>тістер</a:t>
            </a:r>
            <a:r>
              <a:rPr lang="ru-RU" sz="2400" dirty="0"/>
              <a:t> </a:t>
            </a:r>
            <a:r>
              <a:rPr lang="ru-RU" sz="2400" dirty="0" err="1"/>
              <a:t>деп</a:t>
            </a:r>
            <a:r>
              <a:rPr lang="ru-RU" sz="2400" dirty="0"/>
              <a:t> </a:t>
            </a:r>
            <a:r>
              <a:rPr lang="ru-RU" sz="2400" dirty="0" err="1"/>
              <a:t>аталады</a:t>
            </a:r>
            <a:r>
              <a:rPr lang="ru-RU" sz="2400" dirty="0"/>
              <a:t>. ЭКГ 5-6 </a:t>
            </a:r>
            <a:r>
              <a:rPr lang="ru-RU" sz="2400" dirty="0" err="1"/>
              <a:t>тістерден</a:t>
            </a:r>
            <a:r>
              <a:rPr lang="ru-RU" sz="2400" dirty="0"/>
              <a:t> </a:t>
            </a:r>
            <a:r>
              <a:rPr lang="ru-RU" sz="2400" dirty="0" err="1"/>
              <a:t>тұрады</a:t>
            </a:r>
            <a:r>
              <a:rPr lang="ru-RU" sz="2400" dirty="0"/>
              <a:t>. </a:t>
            </a:r>
            <a:r>
              <a:rPr lang="ru-RU" sz="2400" dirty="0" err="1"/>
              <a:t>Оның</a:t>
            </a:r>
            <a:r>
              <a:rPr lang="ru-RU" sz="2400" dirty="0"/>
              <a:t> жарты </a:t>
            </a:r>
            <a:r>
              <a:rPr lang="ru-RU" sz="2400" dirty="0" err="1"/>
              <a:t>бөлігі</a:t>
            </a:r>
            <a:r>
              <a:rPr lang="ru-RU" sz="2400" dirty="0"/>
              <a:t> </a:t>
            </a:r>
            <a:r>
              <a:rPr lang="ru-RU" sz="2400" dirty="0" err="1"/>
              <a:t>нольдік</a:t>
            </a:r>
            <a:r>
              <a:rPr lang="ru-RU" sz="2400" dirty="0"/>
              <a:t> (</a:t>
            </a:r>
            <a:r>
              <a:rPr lang="ru-RU" sz="2400" dirty="0" err="1"/>
              <a:t>изопотенциалды</a:t>
            </a:r>
            <a:r>
              <a:rPr lang="ru-RU" sz="2400" dirty="0"/>
              <a:t>) </a:t>
            </a:r>
            <a:r>
              <a:rPr lang="ru-RU" sz="2400" dirty="0" err="1"/>
              <a:t>сызықтан</a:t>
            </a:r>
            <a:r>
              <a:rPr lang="ru-RU" sz="2400" dirty="0"/>
              <a:t> </a:t>
            </a:r>
            <a:r>
              <a:rPr lang="ru-RU" sz="2400" dirty="0" err="1"/>
              <a:t>жоғары</a:t>
            </a:r>
            <a:r>
              <a:rPr lang="ru-RU" sz="2400" dirty="0"/>
              <a:t> </a:t>
            </a:r>
            <a:r>
              <a:rPr lang="ru-RU" sz="2400" dirty="0" err="1"/>
              <a:t>бағытталған</a:t>
            </a:r>
            <a:r>
              <a:rPr lang="ru-RU" sz="2400" dirty="0"/>
              <a:t>, жарты </a:t>
            </a:r>
            <a:r>
              <a:rPr lang="ru-RU" sz="2400" dirty="0" err="1"/>
              <a:t>бөлігі</a:t>
            </a:r>
            <a:r>
              <a:rPr lang="ru-RU" sz="2400" dirty="0"/>
              <a:t> </a:t>
            </a:r>
            <a:r>
              <a:rPr lang="ru-RU" sz="2400" dirty="0" err="1"/>
              <a:t>төмен</a:t>
            </a:r>
            <a:r>
              <a:rPr lang="ru-RU" sz="2400" dirty="0"/>
              <a:t> </a:t>
            </a:r>
            <a:r>
              <a:rPr lang="ru-RU" sz="2400" dirty="0" err="1"/>
              <a:t>бағытталған</a:t>
            </a:r>
            <a:r>
              <a:rPr lang="ru-RU" sz="2400" dirty="0"/>
              <a:t>. </a:t>
            </a:r>
            <a:r>
              <a:rPr lang="ru-RU" sz="2400" dirty="0" err="1"/>
              <a:t>В.Эйтховен</a:t>
            </a:r>
            <a:r>
              <a:rPr lang="ru-RU" sz="2400" dirty="0"/>
              <a:t> </a:t>
            </a:r>
            <a:r>
              <a:rPr lang="ru-RU" sz="2400" dirty="0" err="1"/>
              <a:t>бұл</a:t>
            </a:r>
            <a:r>
              <a:rPr lang="ru-RU" sz="2400" dirty="0"/>
              <a:t> </a:t>
            </a:r>
            <a:r>
              <a:rPr lang="ru-RU" sz="2400" dirty="0" err="1"/>
              <a:t>тістерге</a:t>
            </a:r>
            <a:r>
              <a:rPr lang="ru-RU" sz="2400" dirty="0"/>
              <a:t> </a:t>
            </a:r>
            <a:r>
              <a:rPr lang="ru-RU" sz="2400" dirty="0" err="1"/>
              <a:t>өз</a:t>
            </a:r>
            <a:r>
              <a:rPr lang="ru-RU" sz="2400" dirty="0"/>
              <a:t> </a:t>
            </a:r>
            <a:r>
              <a:rPr lang="ru-RU" sz="2400" dirty="0" err="1"/>
              <a:t>атауларын</a:t>
            </a:r>
            <a:r>
              <a:rPr lang="ru-RU" sz="2400" dirty="0"/>
              <a:t> </a:t>
            </a:r>
            <a:r>
              <a:rPr lang="ru-RU" sz="2400" dirty="0" err="1"/>
              <a:t>берді</a:t>
            </a:r>
            <a:r>
              <a:rPr lang="ru-RU" sz="2400" dirty="0"/>
              <a:t> </a:t>
            </a:r>
            <a:r>
              <a:rPr lang="ru-RU" sz="2400" dirty="0" err="1"/>
              <a:t>және</a:t>
            </a:r>
            <a:r>
              <a:rPr lang="ru-RU" sz="2400" dirty="0"/>
              <a:t> осы </a:t>
            </a:r>
            <a:r>
              <a:rPr lang="ru-RU" sz="2400" dirty="0" err="1"/>
              <a:t>уақытқа</a:t>
            </a:r>
            <a:r>
              <a:rPr lang="ru-RU" sz="2400" dirty="0"/>
              <a:t> </a:t>
            </a:r>
            <a:r>
              <a:rPr lang="ru-RU" sz="2400" dirty="0" err="1"/>
              <a:t>дейін</a:t>
            </a:r>
            <a:r>
              <a:rPr lang="ru-RU" sz="2400" dirty="0"/>
              <a:t> </a:t>
            </a:r>
            <a:r>
              <a:rPr lang="ru-RU" sz="2400" dirty="0" err="1"/>
              <a:t>қолданылып</a:t>
            </a:r>
            <a:r>
              <a:rPr lang="ru-RU" sz="2400" dirty="0"/>
              <a:t> </a:t>
            </a:r>
            <a:r>
              <a:rPr lang="ru-RU" sz="2400" dirty="0" err="1"/>
              <a:t>келеді</a:t>
            </a:r>
            <a:r>
              <a:rPr lang="ru-RU" dirty="0"/>
              <a:t>.</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140968"/>
            <a:ext cx="691739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984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856984" cy="6480720"/>
          </a:xfrm>
        </p:spPr>
        <p:txBody>
          <a:bodyPr>
            <a:normAutofit fontScale="55000" lnSpcReduction="20000"/>
          </a:bodyPr>
          <a:lstStyle/>
          <a:p>
            <a:pPr>
              <a:lnSpc>
                <a:spcPct val="120000"/>
              </a:lnSpc>
            </a:pPr>
            <a:r>
              <a:rPr lang="kk-KZ" altLang="ru-RU" sz="2900" b="1" dirty="0">
                <a:latin typeface="Times New Roman" pitchFamily="18" charset="0"/>
                <a:cs typeface="Times New Roman" pitchFamily="18" charset="0"/>
              </a:rPr>
              <a:t>Р тісшесі</a:t>
            </a:r>
            <a:r>
              <a:rPr lang="kk-KZ" altLang="ru-RU" sz="2900" dirty="0">
                <a:latin typeface="Times New Roman" pitchFamily="18" charset="0"/>
                <a:cs typeface="Times New Roman" pitchFamily="18" charset="0"/>
              </a:rPr>
              <a:t>  - электрокардиографиялық комплекстің бірінші тісі. Ол синустық түйінде электрлік импульстің пайда болуы мен екі жүрекшенің қозумен қамтылғандығын білдіреді. Әдетте Р тісшесінің ұзындығы 0,5-2мм. Егер көрсеткіш 2мм-ден көп болса, бұл жүрекшелердегі қозу процесінің бұзылыстарының белгісі болып табылады. Р тісінің ені 0,1с.тан аспайды. Қалыпты жағдайда ЭКГ.да Р тісшесі дөңгеленген формаға ие. Оның шектен тыс үшкірленіп кетуі жүрекшелер миокардындағы ақауларды білдіреді. </a:t>
            </a:r>
          </a:p>
          <a:p>
            <a:pPr>
              <a:lnSpc>
                <a:spcPct val="120000"/>
              </a:lnSpc>
            </a:pPr>
            <a:r>
              <a:rPr lang="kk-KZ" altLang="ru-RU" sz="2900" b="1" dirty="0">
                <a:latin typeface="Times New Roman" pitchFamily="18" charset="0"/>
                <a:cs typeface="Times New Roman" pitchFamily="18" charset="0"/>
              </a:rPr>
              <a:t>Q тісшесі  </a:t>
            </a:r>
            <a:r>
              <a:rPr lang="kk-KZ" altLang="ru-RU" sz="2900" dirty="0">
                <a:latin typeface="Times New Roman" pitchFamily="18" charset="0"/>
                <a:cs typeface="Times New Roman" pitchFamily="18" charset="0"/>
              </a:rPr>
              <a:t>-  қарыншалық комплекстің бастапқы бөлігі. Бұл қарыншалардың ішкі бөлігіндегі, қарыншалар арасындағы пердедегі қозудың таралуын білдіреді. Тістің тереңдігі 1-ден 3мм-ге дейін, ені 0,04с шамасында. </a:t>
            </a:r>
          </a:p>
          <a:p>
            <a:pPr>
              <a:lnSpc>
                <a:spcPct val="120000"/>
              </a:lnSpc>
            </a:pPr>
            <a:r>
              <a:rPr lang="kk-KZ" altLang="ru-RU" sz="2900" b="1" dirty="0">
                <a:latin typeface="Times New Roman" pitchFamily="18" charset="0"/>
                <a:cs typeface="Times New Roman" pitchFamily="18" charset="0"/>
              </a:rPr>
              <a:t>Q тісшесі </a:t>
            </a:r>
            <a:r>
              <a:rPr lang="kk-KZ" altLang="ru-RU" sz="2900" dirty="0">
                <a:latin typeface="Times New Roman" pitchFamily="18" charset="0"/>
                <a:cs typeface="Times New Roman" pitchFamily="18" charset="0"/>
              </a:rPr>
              <a:t>– тісшелер ішіндегі ең тұрақсызы, алайда ол диагностикада маңызды роль ойнайды. </a:t>
            </a:r>
          </a:p>
          <a:p>
            <a:pPr algn="just">
              <a:lnSpc>
                <a:spcPct val="120000"/>
              </a:lnSpc>
            </a:pPr>
            <a:r>
              <a:rPr lang="kk-KZ" altLang="ru-RU" sz="2900" b="1" dirty="0">
                <a:latin typeface="Times New Roman" pitchFamily="18" charset="0"/>
                <a:cs typeface="Times New Roman" pitchFamily="18" charset="0"/>
              </a:rPr>
              <a:t>R тісшесі </a:t>
            </a:r>
            <a:r>
              <a:rPr lang="kk-KZ" altLang="ru-RU" sz="2900" dirty="0">
                <a:latin typeface="Times New Roman" pitchFamily="18" charset="0"/>
                <a:cs typeface="Times New Roman" pitchFamily="18" charset="0"/>
              </a:rPr>
              <a:t>– тісшелер арасындағы ең ұзыны. Қалыпты жағдайда оның биіктігі 20мм жетуі мүмкін. Ол қозу толқынының екі жүрекшелер миокарды бойына таралуын білдіреді.</a:t>
            </a:r>
          </a:p>
          <a:p>
            <a:pPr algn="just">
              <a:lnSpc>
                <a:spcPct val="120000"/>
              </a:lnSpc>
            </a:pPr>
            <a:r>
              <a:rPr lang="kk-KZ" altLang="ru-RU" sz="2900" b="1" dirty="0">
                <a:latin typeface="Times New Roman" pitchFamily="18" charset="0"/>
                <a:cs typeface="Times New Roman" pitchFamily="18" charset="0"/>
              </a:rPr>
              <a:t>S тісшесі </a:t>
            </a:r>
            <a:r>
              <a:rPr lang="kk-KZ" altLang="ru-RU" sz="2900" dirty="0">
                <a:latin typeface="Times New Roman" pitchFamily="18" charset="0"/>
                <a:cs typeface="Times New Roman" pitchFamily="18" charset="0"/>
              </a:rPr>
              <a:t>қарыншалардың қозуын толық қамтылуына сәйкес келеді.   Ол үнемі төмен қарай бағытталған, тереңдігі 5мм дейін. </a:t>
            </a:r>
          </a:p>
          <a:p>
            <a:pPr algn="just">
              <a:lnSpc>
                <a:spcPct val="120000"/>
              </a:lnSpc>
            </a:pPr>
            <a:r>
              <a:rPr lang="kk-KZ" altLang="ru-RU" sz="2900" dirty="0">
                <a:latin typeface="Times New Roman" pitchFamily="18" charset="0"/>
                <a:cs typeface="Times New Roman" pitchFamily="18" charset="0"/>
              </a:rPr>
              <a:t>Ол ЭКГ комплексінің қалыпты конфигурациясын, сондай-ақ жүректің электрлік осінің орналасуын анықтағанда маңызды роль ойнайды.</a:t>
            </a:r>
          </a:p>
          <a:p>
            <a:pPr>
              <a:lnSpc>
                <a:spcPct val="120000"/>
              </a:lnSpc>
            </a:pPr>
            <a:r>
              <a:rPr lang="kk-KZ" altLang="ru-RU" sz="2900" b="1" dirty="0">
                <a:latin typeface="Times New Roman" pitchFamily="18" charset="0"/>
                <a:cs typeface="Times New Roman" pitchFamily="18" charset="0"/>
              </a:rPr>
              <a:t>Т тісшесі </a:t>
            </a:r>
            <a:r>
              <a:rPr lang="kk-KZ" altLang="ru-RU" sz="2900" dirty="0">
                <a:latin typeface="Times New Roman" pitchFamily="18" charset="0"/>
                <a:cs typeface="Times New Roman" pitchFamily="18" charset="0"/>
              </a:rPr>
              <a:t>жүректің энергетикалық қорларының қайта қалпына келуін, макроэргиялық фосфорлық қосылыстардың ресинтезі фазаларын білдіреді.   Осыған байланысты </a:t>
            </a:r>
            <a:r>
              <a:rPr lang="kk-KZ" altLang="ru-RU" sz="2900" b="1" dirty="0">
                <a:latin typeface="Times New Roman" pitchFamily="18" charset="0"/>
                <a:cs typeface="Times New Roman" pitchFamily="18" charset="0"/>
              </a:rPr>
              <a:t>Т тісшесі </a:t>
            </a:r>
            <a:r>
              <a:rPr lang="kk-KZ" altLang="ru-RU" sz="2900" dirty="0">
                <a:latin typeface="Times New Roman" pitchFamily="18" charset="0"/>
                <a:cs typeface="Times New Roman" pitchFamily="18" charset="0"/>
              </a:rPr>
              <a:t>миокардтың функционалдық мүмкіндіктерін анықтайтын маңызды көрсеткіш болып саналады. </a:t>
            </a:r>
          </a:p>
          <a:p>
            <a:pPr>
              <a:lnSpc>
                <a:spcPct val="120000"/>
              </a:lnSpc>
            </a:pPr>
            <a:r>
              <a:rPr lang="kk-KZ" altLang="ru-RU" sz="2900" dirty="0">
                <a:latin typeface="Times New Roman" pitchFamily="18" charset="0"/>
                <a:cs typeface="Times New Roman" pitchFamily="18" charset="0"/>
              </a:rPr>
              <a:t>Қалыпты жағдайда </a:t>
            </a:r>
            <a:r>
              <a:rPr lang="kk-KZ" altLang="ru-RU" sz="2900" b="1" dirty="0">
                <a:latin typeface="Times New Roman" pitchFamily="18" charset="0"/>
                <a:cs typeface="Times New Roman" pitchFamily="18" charset="0"/>
              </a:rPr>
              <a:t>Т тісшесі </a:t>
            </a:r>
            <a:r>
              <a:rPr lang="kk-KZ" altLang="ru-RU" sz="2900" dirty="0">
                <a:latin typeface="Times New Roman" pitchFamily="18" charset="0"/>
                <a:cs typeface="Times New Roman" pitchFamily="18" charset="0"/>
              </a:rPr>
              <a:t>үнемі жоғары бағытталған және оның биіктігі 5мм, ұзақтығы шамамен 0,05-0,25с. </a:t>
            </a:r>
          </a:p>
          <a:p>
            <a:endParaRPr lang="ru-RU" dirty="0"/>
          </a:p>
        </p:txBody>
      </p:sp>
    </p:spTree>
    <p:extLst>
      <p:ext uri="{BB962C8B-B14F-4D97-AF65-F5344CB8AC3E}">
        <p14:creationId xmlns:p14="http://schemas.microsoft.com/office/powerpoint/2010/main" val="1339323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54761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642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анализ кардиограммы"/>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1" y="332656"/>
            <a:ext cx="8251195"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064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81000" y="990600"/>
            <a:ext cx="8305800" cy="1600200"/>
          </a:xfrm>
          <a:prstGeom prst="rect">
            <a:avLst/>
          </a:prstGeom>
          <a:noFill/>
          <a:ln w="9525">
            <a:noFill/>
            <a:miter lim="800000"/>
            <a:headEnd/>
            <a:tailEnd/>
          </a:ln>
        </p:spPr>
        <p:txBody>
          <a:bodyPr>
            <a:spAutoFit/>
          </a:bodyPr>
          <a:lstStyle/>
          <a:p>
            <a:pPr eaLnBrk="0" hangingPunct="0"/>
            <a:r>
              <a:rPr lang="ru-RU" sz="5400" i="1">
                <a:solidFill>
                  <a:srgbClr val="000000"/>
                </a:solidFill>
                <a:latin typeface="Impact" pitchFamily="34" charset="0"/>
              </a:rPr>
              <a:t>Электроэнцефалография</a:t>
            </a:r>
          </a:p>
          <a:p>
            <a:pPr eaLnBrk="0" hangingPunct="0"/>
            <a:endParaRPr lang="ru-RU" sz="4400" b="1">
              <a:solidFill>
                <a:srgbClr val="FF0000"/>
              </a:solidFill>
              <a:latin typeface="Times New Roman" pitchFamily="18" charset="0"/>
            </a:endParaRPr>
          </a:p>
        </p:txBody>
      </p:sp>
      <p:sp>
        <p:nvSpPr>
          <p:cNvPr id="3075" name="Text Box 3"/>
          <p:cNvSpPr txBox="1">
            <a:spLocks noChangeArrowheads="1"/>
          </p:cNvSpPr>
          <p:nvPr/>
        </p:nvSpPr>
        <p:spPr bwMode="auto">
          <a:xfrm>
            <a:off x="762000" y="1981200"/>
            <a:ext cx="7467600" cy="2554545"/>
          </a:xfrm>
          <a:prstGeom prst="rect">
            <a:avLst/>
          </a:prstGeom>
          <a:noFill/>
          <a:ln w="9525">
            <a:noFill/>
            <a:miter lim="800000"/>
            <a:headEnd/>
            <a:tailEnd/>
          </a:ln>
        </p:spPr>
        <p:txBody>
          <a:bodyPr>
            <a:spAutoFit/>
          </a:bodyPr>
          <a:lstStyle/>
          <a:p>
            <a:pPr algn="ctr" eaLnBrk="0" hangingPunct="0"/>
            <a:r>
              <a:rPr lang="kk-KZ" sz="4000" dirty="0">
                <a:latin typeface="Times New Roman" pitchFamily="18" charset="0"/>
              </a:rPr>
              <a:t>Бас миының әртүрлі бөлігінен шығатын электрлік потенциалдардың тербелісін тіркеу әдісі</a:t>
            </a:r>
            <a:endParaRPr lang="ru-RU" sz="4000" dirty="0">
              <a:latin typeface="Times New Roman" pitchFamily="18" charset="0"/>
            </a:endParaRPr>
          </a:p>
        </p:txBody>
      </p:sp>
    </p:spTree>
    <p:extLst>
      <p:ext uri="{BB962C8B-B14F-4D97-AF65-F5344CB8AC3E}">
        <p14:creationId xmlns:p14="http://schemas.microsoft.com/office/powerpoint/2010/main" val="1896747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contrast="54000"/>
            <a:grayscl/>
            <a:biLevel thresh="50000"/>
          </a:blip>
          <a:srcRect l="2061" r="2061" b="10541"/>
          <a:stretch>
            <a:fillRect/>
          </a:stretch>
        </p:blipFill>
        <p:spPr bwMode="auto">
          <a:xfrm>
            <a:off x="1143000" y="1371600"/>
            <a:ext cx="7086600" cy="5257800"/>
          </a:xfrm>
          <a:prstGeom prst="rect">
            <a:avLst/>
          </a:prstGeom>
          <a:noFill/>
          <a:ln w="9525">
            <a:noFill/>
            <a:miter lim="800000"/>
            <a:headEnd/>
            <a:tailEnd/>
          </a:ln>
        </p:spPr>
      </p:pic>
      <p:sp>
        <p:nvSpPr>
          <p:cNvPr id="4099" name="Text Box 10"/>
          <p:cNvSpPr txBox="1">
            <a:spLocks noChangeArrowheads="1"/>
          </p:cNvSpPr>
          <p:nvPr/>
        </p:nvSpPr>
        <p:spPr bwMode="auto">
          <a:xfrm>
            <a:off x="1127125" y="117475"/>
            <a:ext cx="184150" cy="457200"/>
          </a:xfrm>
          <a:prstGeom prst="rect">
            <a:avLst/>
          </a:prstGeom>
          <a:noFill/>
          <a:ln w="9525">
            <a:noFill/>
            <a:miter lim="800000"/>
            <a:headEnd/>
            <a:tailEnd/>
          </a:ln>
        </p:spPr>
        <p:txBody>
          <a:bodyPr wrap="none">
            <a:spAutoFit/>
          </a:bodyPr>
          <a:lstStyle/>
          <a:p>
            <a:pPr eaLnBrk="0" hangingPunct="0"/>
            <a:endParaRPr lang="ru-RU" sz="2400">
              <a:latin typeface="Times New Roman" pitchFamily="18" charset="0"/>
            </a:endParaRPr>
          </a:p>
        </p:txBody>
      </p:sp>
      <p:sp>
        <p:nvSpPr>
          <p:cNvPr id="7179" name="Rectangle 11"/>
          <p:cNvSpPr>
            <a:spLocks noChangeArrowheads="1"/>
          </p:cNvSpPr>
          <p:nvPr/>
        </p:nvSpPr>
        <p:spPr bwMode="auto">
          <a:xfrm>
            <a:off x="457200" y="228600"/>
            <a:ext cx="8507288" cy="1077218"/>
          </a:xfrm>
          <a:prstGeom prst="rect">
            <a:avLst/>
          </a:prstGeom>
          <a:noFill/>
          <a:ln w="9525">
            <a:noFill/>
            <a:miter lim="800000"/>
            <a:headEnd/>
            <a:tailEnd/>
          </a:ln>
          <a:effectLst/>
        </p:spPr>
        <p:txBody>
          <a:bodyPr wrap="square">
            <a:spAutoFit/>
          </a:bodyPr>
          <a:lstStyle/>
          <a:p>
            <a:pPr algn="ctr" eaLnBrk="0" hangingPunct="0">
              <a:defRPr/>
            </a:pPr>
            <a:r>
              <a:rPr lang="ru-RU" sz="32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Электродтарды</a:t>
            </a:r>
            <a:r>
              <a:rPr lang="ru-RU" sz="32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орналастырудың</a:t>
            </a:r>
            <a:r>
              <a:rPr lang="ru-RU" sz="32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халықаралық</a:t>
            </a:r>
            <a:r>
              <a:rPr lang="ru-RU" sz="32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ru-RU" sz="32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схемасы</a:t>
            </a:r>
            <a:r>
              <a:rPr lang="ru-RU" sz="32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«10-20%»</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590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l="4688" t="14583" r="59375" b="44792"/>
          <a:stretch>
            <a:fillRect/>
          </a:stretch>
        </p:blipFill>
        <p:spPr bwMode="auto">
          <a:xfrm>
            <a:off x="251520" y="0"/>
            <a:ext cx="4415840" cy="4005064"/>
          </a:xfrm>
          <a:prstGeom prst="rect">
            <a:avLst/>
          </a:prstGeom>
          <a:noFill/>
          <a:ln w="9525">
            <a:noFill/>
            <a:miter lim="800000"/>
            <a:headEnd/>
            <a:tailEnd/>
          </a:ln>
        </p:spPr>
      </p:pic>
      <p:pic>
        <p:nvPicPr>
          <p:cNvPr id="5123" name="Picture 5"/>
          <p:cNvPicPr>
            <a:picLocks noChangeAspect="1" noChangeArrowheads="1"/>
          </p:cNvPicPr>
          <p:nvPr/>
        </p:nvPicPr>
        <p:blipFill>
          <a:blip r:embed="rId3" cstate="print"/>
          <a:srcRect l="5469" t="15625" r="71875" b="54167"/>
          <a:stretch>
            <a:fillRect/>
          </a:stretch>
        </p:blipFill>
        <p:spPr bwMode="auto">
          <a:xfrm>
            <a:off x="1259632" y="4005064"/>
            <a:ext cx="2667000" cy="2667000"/>
          </a:xfrm>
          <a:prstGeom prst="rect">
            <a:avLst/>
          </a:prstGeom>
          <a:noFill/>
          <a:ln w="9525">
            <a:noFill/>
            <a:miter lim="800000"/>
            <a:headEnd/>
            <a:tailEnd/>
          </a:ln>
        </p:spPr>
      </p:pic>
      <p:sp>
        <p:nvSpPr>
          <p:cNvPr id="5124" name="Text Box 6"/>
          <p:cNvSpPr txBox="1">
            <a:spLocks noChangeArrowheads="1"/>
          </p:cNvSpPr>
          <p:nvPr/>
        </p:nvSpPr>
        <p:spPr bwMode="auto">
          <a:xfrm>
            <a:off x="4644008" y="0"/>
            <a:ext cx="4274691" cy="4585871"/>
          </a:xfrm>
          <a:prstGeom prst="rect">
            <a:avLst/>
          </a:prstGeom>
          <a:noFill/>
          <a:ln w="9525">
            <a:noFill/>
            <a:miter lim="800000"/>
            <a:headEnd/>
            <a:tailEnd/>
          </a:ln>
        </p:spPr>
        <p:txBody>
          <a:bodyPr wrap="square">
            <a:spAutoFit/>
          </a:bodyPr>
          <a:lstStyle/>
          <a:p>
            <a:pPr eaLnBrk="0" hangingPunct="0"/>
            <a:r>
              <a:rPr lang="ru-RU" sz="2400" b="1" dirty="0" err="1">
                <a:solidFill>
                  <a:srgbClr val="000000"/>
                </a:solidFill>
                <a:latin typeface="Times New Roman" pitchFamily="18" charset="0"/>
              </a:rPr>
              <a:t>Функционалды</a:t>
            </a:r>
            <a:r>
              <a:rPr lang="ru-RU" sz="2400" b="1" dirty="0">
                <a:solidFill>
                  <a:srgbClr val="000000"/>
                </a:solidFill>
                <a:latin typeface="Times New Roman" pitchFamily="18" charset="0"/>
              </a:rPr>
              <a:t> </a:t>
            </a:r>
            <a:r>
              <a:rPr lang="ru-RU" sz="2400" b="1" dirty="0" err="1">
                <a:solidFill>
                  <a:srgbClr val="000000"/>
                </a:solidFill>
                <a:latin typeface="Times New Roman" pitchFamily="18" charset="0"/>
              </a:rPr>
              <a:t>пробалары</a:t>
            </a:r>
            <a:r>
              <a:rPr lang="ru-RU" sz="2400" b="1" dirty="0">
                <a:solidFill>
                  <a:srgbClr val="000000"/>
                </a:solidFill>
                <a:latin typeface="Times New Roman" pitchFamily="18" charset="0"/>
              </a:rPr>
              <a:t>:</a:t>
            </a:r>
            <a:endParaRPr lang="ru-RU" sz="2400" dirty="0">
              <a:solidFill>
                <a:srgbClr val="000000"/>
              </a:solidFill>
              <a:latin typeface="Times New Roman" pitchFamily="18" charset="0"/>
            </a:endParaRPr>
          </a:p>
          <a:p>
            <a:pPr eaLnBrk="0" hangingPunct="0">
              <a:buClr>
                <a:srgbClr val="FF0000"/>
              </a:buClr>
              <a:buFontTx/>
              <a:buChar char="•"/>
            </a:pPr>
            <a:r>
              <a:rPr lang="ru-RU" sz="2400" dirty="0" err="1">
                <a:solidFill>
                  <a:srgbClr val="000000"/>
                </a:solidFill>
                <a:latin typeface="Times New Roman" pitchFamily="18" charset="0"/>
              </a:rPr>
              <a:t>Көзді</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ашып-жабуы</a:t>
            </a:r>
            <a:endParaRPr lang="ru-RU" sz="2400" dirty="0">
              <a:solidFill>
                <a:srgbClr val="000000"/>
              </a:solidFill>
              <a:latin typeface="Times New Roman" pitchFamily="18" charset="0"/>
            </a:endParaRPr>
          </a:p>
          <a:p>
            <a:pPr eaLnBrk="0" hangingPunct="0">
              <a:buClr>
                <a:srgbClr val="FF0000"/>
              </a:buClr>
              <a:buFontTx/>
              <a:buChar char="•"/>
            </a:pPr>
            <a:r>
              <a:rPr lang="ru-RU" sz="2400" dirty="0" err="1">
                <a:solidFill>
                  <a:srgbClr val="000000"/>
                </a:solidFill>
                <a:latin typeface="Times New Roman" pitchFamily="18" charset="0"/>
              </a:rPr>
              <a:t>Айнымалы</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жиілік</a:t>
            </a:r>
            <a:r>
              <a:rPr lang="ru-RU" sz="2400" dirty="0">
                <a:solidFill>
                  <a:srgbClr val="000000"/>
                </a:solidFill>
                <a:latin typeface="Times New Roman" pitchFamily="18" charset="0"/>
              </a:rPr>
              <a:t> пен </a:t>
            </a:r>
            <a:r>
              <a:rPr lang="ru-RU" sz="2400" dirty="0" err="1">
                <a:solidFill>
                  <a:srgbClr val="000000"/>
                </a:solidFill>
                <a:latin typeface="Times New Roman" pitchFamily="18" charset="0"/>
              </a:rPr>
              <a:t>қарқындылықтағы</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импульсты</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жарықпен</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тітіркендіру</a:t>
            </a:r>
            <a:endParaRPr lang="ru-RU" sz="2400" dirty="0">
              <a:solidFill>
                <a:srgbClr val="000000"/>
              </a:solidFill>
              <a:latin typeface="Times New Roman" pitchFamily="18" charset="0"/>
            </a:endParaRPr>
          </a:p>
          <a:p>
            <a:pPr eaLnBrk="0" hangingPunct="0">
              <a:buClr>
                <a:srgbClr val="FF0000"/>
              </a:buClr>
              <a:buFontTx/>
              <a:buChar char="•"/>
            </a:pPr>
            <a:r>
              <a:rPr lang="ru-RU" sz="2400" dirty="0" err="1">
                <a:solidFill>
                  <a:srgbClr val="000000"/>
                </a:solidFill>
                <a:latin typeface="Times New Roman" pitchFamily="18" charset="0"/>
              </a:rPr>
              <a:t>Әртүрлі</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жиіліктегі</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дыбыс</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сигналдары</a:t>
            </a:r>
            <a:endParaRPr lang="ru-RU" sz="2400" dirty="0">
              <a:solidFill>
                <a:srgbClr val="000000"/>
              </a:solidFill>
              <a:latin typeface="Times New Roman" pitchFamily="18" charset="0"/>
            </a:endParaRPr>
          </a:p>
          <a:p>
            <a:pPr eaLnBrk="0" hangingPunct="0">
              <a:buClr>
                <a:srgbClr val="FF0000"/>
              </a:buClr>
              <a:buFontTx/>
              <a:buChar char="•"/>
            </a:pPr>
            <a:r>
              <a:rPr lang="ru-RU" sz="2400" dirty="0" err="1">
                <a:solidFill>
                  <a:srgbClr val="000000"/>
                </a:solidFill>
                <a:latin typeface="Times New Roman" pitchFamily="18" charset="0"/>
              </a:rPr>
              <a:t>Саусақтарды</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қысу</a:t>
            </a:r>
            <a:endParaRPr lang="ru-RU" sz="2400" dirty="0">
              <a:solidFill>
                <a:srgbClr val="000000"/>
              </a:solidFill>
              <a:latin typeface="Times New Roman" pitchFamily="18" charset="0"/>
            </a:endParaRPr>
          </a:p>
          <a:p>
            <a:pPr eaLnBrk="0" hangingPunct="0">
              <a:buClr>
                <a:srgbClr val="FF0000"/>
              </a:buClr>
              <a:buFontTx/>
              <a:buChar char="•"/>
            </a:pPr>
            <a:r>
              <a:rPr lang="ru-RU" sz="2400" dirty="0">
                <a:solidFill>
                  <a:srgbClr val="000000"/>
                </a:solidFill>
                <a:latin typeface="Times New Roman" pitchFamily="18" charset="0"/>
              </a:rPr>
              <a:t>гипервентиляция </a:t>
            </a:r>
          </a:p>
          <a:p>
            <a:pPr eaLnBrk="0" hangingPunct="0">
              <a:buClr>
                <a:srgbClr val="FF0000"/>
              </a:buClr>
              <a:buFontTx/>
              <a:buChar char="•"/>
            </a:pPr>
            <a:r>
              <a:rPr lang="ru-RU" sz="2400" dirty="0" err="1">
                <a:solidFill>
                  <a:srgbClr val="000000"/>
                </a:solidFill>
                <a:latin typeface="Times New Roman" pitchFamily="18" charset="0"/>
              </a:rPr>
              <a:t>Ұйқы</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кезінде</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жазу</a:t>
            </a:r>
            <a:endParaRPr lang="ru-RU" sz="2400" dirty="0">
              <a:solidFill>
                <a:srgbClr val="000000"/>
              </a:solidFill>
              <a:latin typeface="Times New Roman" pitchFamily="18" charset="0"/>
            </a:endParaRPr>
          </a:p>
          <a:p>
            <a:pPr eaLnBrk="0" hangingPunct="0">
              <a:buClr>
                <a:srgbClr val="FF0000"/>
              </a:buClr>
              <a:buFontTx/>
              <a:buChar char="•"/>
            </a:pPr>
            <a:r>
              <a:rPr lang="ru-RU" sz="2400" dirty="0" err="1">
                <a:solidFill>
                  <a:srgbClr val="000000"/>
                </a:solidFill>
                <a:latin typeface="Times New Roman" pitchFamily="18" charset="0"/>
              </a:rPr>
              <a:t>Фармакологиялық</a:t>
            </a:r>
            <a:r>
              <a:rPr lang="ru-RU" sz="2400" dirty="0">
                <a:solidFill>
                  <a:srgbClr val="000000"/>
                </a:solidFill>
                <a:latin typeface="Times New Roman" pitchFamily="18" charset="0"/>
              </a:rPr>
              <a:t> </a:t>
            </a:r>
            <a:r>
              <a:rPr lang="ru-RU" sz="2400" dirty="0" err="1">
                <a:solidFill>
                  <a:srgbClr val="000000"/>
                </a:solidFill>
                <a:latin typeface="Times New Roman" pitchFamily="18" charset="0"/>
              </a:rPr>
              <a:t>пробалар</a:t>
            </a:r>
            <a:endParaRPr lang="ru-RU" sz="2400" dirty="0">
              <a:solidFill>
                <a:srgbClr val="000000"/>
              </a:solidFill>
              <a:latin typeface="Times New Roman" pitchFamily="18" charset="0"/>
            </a:endParaRPr>
          </a:p>
          <a:p>
            <a:pPr algn="ctr" eaLnBrk="0" hangingPunct="0"/>
            <a:r>
              <a:rPr lang="ru-RU" sz="2800" dirty="0">
                <a:solidFill>
                  <a:srgbClr val="000000"/>
                </a:solidFill>
                <a:latin typeface="Times New Roman" pitchFamily="18" charset="0"/>
              </a:rPr>
              <a:t>          </a:t>
            </a:r>
          </a:p>
        </p:txBody>
      </p:sp>
    </p:spTree>
    <p:extLst>
      <p:ext uri="{BB962C8B-B14F-4D97-AF65-F5344CB8AC3E}">
        <p14:creationId xmlns:p14="http://schemas.microsoft.com/office/powerpoint/2010/main" val="1945415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04544" y="923844"/>
            <a:ext cx="9006806" cy="2881439"/>
          </a:xfrm>
          <a:prstGeom prst="rect">
            <a:avLst/>
          </a:prstGeom>
          <a:noFill/>
          <a:ln w="9525">
            <a:noFill/>
            <a:miter lim="800000"/>
            <a:headEnd/>
            <a:tailEnd/>
          </a:ln>
        </p:spPr>
      </p:pic>
      <p:sp>
        <p:nvSpPr>
          <p:cNvPr id="6147" name="Text Box 3"/>
          <p:cNvSpPr txBox="1">
            <a:spLocks noChangeArrowheads="1"/>
          </p:cNvSpPr>
          <p:nvPr/>
        </p:nvSpPr>
        <p:spPr bwMode="auto">
          <a:xfrm>
            <a:off x="152400" y="-34925"/>
            <a:ext cx="9053513" cy="830997"/>
          </a:xfrm>
          <a:prstGeom prst="rect">
            <a:avLst/>
          </a:prstGeom>
          <a:noFill/>
          <a:ln w="9525">
            <a:noFill/>
            <a:miter lim="800000"/>
            <a:headEnd/>
            <a:tailEnd/>
          </a:ln>
        </p:spPr>
        <p:txBody>
          <a:bodyPr>
            <a:spAutoFit/>
          </a:bodyPr>
          <a:lstStyle/>
          <a:p>
            <a:pPr algn="ctr" eaLnBrk="0" hangingPunct="0"/>
            <a:r>
              <a:rPr lang="ru-RU" sz="2400" b="1" dirty="0" err="1">
                <a:solidFill>
                  <a:srgbClr val="000000"/>
                </a:solidFill>
                <a:latin typeface="Times New Roman" panose="02020603050405020304" pitchFamily="18" charset="0"/>
                <a:cs typeface="Times New Roman" panose="02020603050405020304" pitchFamily="18" charset="0"/>
              </a:rPr>
              <a:t>Ырғақты</a:t>
            </a:r>
            <a:r>
              <a:rPr lang="ru-RU" sz="2400" b="1" dirty="0">
                <a:solidFill>
                  <a:srgbClr val="000000"/>
                </a:solidFill>
                <a:latin typeface="Times New Roman" panose="02020603050405020304" pitchFamily="18" charset="0"/>
                <a:cs typeface="Times New Roman" panose="02020603050405020304" pitchFamily="18" charset="0"/>
              </a:rPr>
              <a:t> ЭЭГ 6 </a:t>
            </a:r>
            <a:r>
              <a:rPr lang="ru-RU" sz="2400" b="1" dirty="0" err="1">
                <a:solidFill>
                  <a:srgbClr val="000000"/>
                </a:solidFill>
                <a:latin typeface="Times New Roman" panose="02020603050405020304" pitchFamily="18" charset="0"/>
                <a:cs typeface="Times New Roman" panose="02020603050405020304" pitchFamily="18" charset="0"/>
              </a:rPr>
              <a:t>негізгі</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түрі</a:t>
            </a:r>
            <a:r>
              <a:rPr lang="ru-RU" sz="2400" b="1" dirty="0">
                <a:solidFill>
                  <a:srgbClr val="000000"/>
                </a:solidFill>
                <a:latin typeface="Times New Roman" panose="02020603050405020304" pitchFamily="18" charset="0"/>
                <a:cs typeface="Times New Roman" panose="02020603050405020304" pitchFamily="18" charset="0"/>
              </a:rPr>
              <a:t> бар, </a:t>
            </a:r>
            <a:endParaRPr lang="en-US" sz="2400" b="1" dirty="0">
              <a:solidFill>
                <a:srgbClr val="000000"/>
              </a:solidFill>
              <a:latin typeface="Times New Roman" panose="02020603050405020304" pitchFamily="18" charset="0"/>
              <a:cs typeface="Times New Roman" panose="02020603050405020304" pitchFamily="18" charset="0"/>
            </a:endParaRPr>
          </a:p>
          <a:p>
            <a:pPr algn="ctr" eaLnBrk="0" hangingPunct="0"/>
            <a:r>
              <a:rPr lang="ru-RU" sz="2400" b="1" dirty="0" err="1">
                <a:solidFill>
                  <a:srgbClr val="000000"/>
                </a:solidFill>
                <a:latin typeface="Times New Roman" panose="02020603050405020304" pitchFamily="18" charset="0"/>
                <a:cs typeface="Times New Roman" panose="02020603050405020304" pitchFamily="18" charset="0"/>
              </a:rPr>
              <a:t>жиілігі</a:t>
            </a:r>
            <a:r>
              <a:rPr lang="ru-RU" sz="2400" b="1" dirty="0">
                <a:solidFill>
                  <a:srgbClr val="000000"/>
                </a:solidFill>
                <a:latin typeface="Times New Roman" panose="02020603050405020304" pitchFamily="18" charset="0"/>
                <a:cs typeface="Times New Roman" panose="02020603050405020304" pitchFamily="18" charset="0"/>
              </a:rPr>
              <a:t> мен </a:t>
            </a:r>
            <a:r>
              <a:rPr lang="ru-RU" sz="2400" b="1" dirty="0" err="1">
                <a:solidFill>
                  <a:srgbClr val="000000"/>
                </a:solidFill>
                <a:latin typeface="Times New Roman" panose="02020603050405020304" pitchFamily="18" charset="0"/>
                <a:cs typeface="Times New Roman" panose="02020603050405020304" pitchFamily="18" charset="0"/>
              </a:rPr>
              <a:t>амплитудасы</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бойынша</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ерекшеленеді</a:t>
            </a:r>
            <a:endParaRPr lang="ru-RU" sz="2400" b="1" dirty="0">
              <a:solidFill>
                <a:srgbClr val="000000"/>
              </a:solidFill>
              <a:latin typeface="Times New Roman" pitchFamily="18" charset="0"/>
              <a:cs typeface="Times New Roman" panose="02020603050405020304" pitchFamily="18" charset="0"/>
            </a:endParaRPr>
          </a:p>
        </p:txBody>
      </p:sp>
      <p:sp>
        <p:nvSpPr>
          <p:cNvPr id="26631" name="Rectangle 7"/>
          <p:cNvSpPr>
            <a:spLocks noGrp="1" noChangeArrowheads="1"/>
          </p:cNvSpPr>
          <p:nvPr>
            <p:ph type="body" idx="1"/>
          </p:nvPr>
        </p:nvSpPr>
        <p:spPr>
          <a:xfrm>
            <a:off x="666873" y="3933056"/>
            <a:ext cx="7772400" cy="2736304"/>
          </a:xfrm>
        </p:spPr>
        <p:txBody>
          <a:bodyPr/>
          <a:lstStyle/>
          <a:p>
            <a:pPr eaLnBrk="1" hangingPunct="1">
              <a:buClr>
                <a:srgbClr val="FF0000"/>
              </a:buClr>
              <a:buFont typeface="Monotype Sorts" pitchFamily="2" charset="2"/>
              <a:buChar char="4"/>
              <a:defRPr/>
            </a:pPr>
            <a:r>
              <a:rPr lang="ru-RU" sz="2400" b="1" dirty="0">
                <a:effectLst/>
                <a:latin typeface="Times New Roman" panose="02020603050405020304" pitchFamily="18" charset="0"/>
                <a:cs typeface="Times New Roman" panose="02020603050405020304" pitchFamily="18" charset="0"/>
              </a:rPr>
              <a:t>Дельта-ритм</a:t>
            </a:r>
            <a:r>
              <a:rPr lang="ru-RU" sz="2000" dirty="0">
                <a:latin typeface="Times New Roman" panose="02020603050405020304" pitchFamily="18" charset="0"/>
                <a:cs typeface="Times New Roman" panose="02020603050405020304" pitchFamily="18" charset="0"/>
              </a:rPr>
              <a:t> </a:t>
            </a:r>
            <a:r>
              <a:rPr lang="ru-RU" sz="2000" b="1" dirty="0">
                <a:effectLst/>
                <a:latin typeface="Times New Roman" panose="02020603050405020304" pitchFamily="18" charset="0"/>
                <a:cs typeface="Times New Roman" panose="02020603050405020304" pitchFamily="18" charset="0"/>
              </a:rPr>
              <a:t>(0,5-3,5 Гц</a:t>
            </a:r>
            <a:r>
              <a:rPr lang="en-US" sz="2000" b="1" dirty="0">
                <a:effectLst/>
                <a:latin typeface="Times New Roman" panose="02020603050405020304" pitchFamily="18" charset="0"/>
                <a:cs typeface="Times New Roman" panose="02020603050405020304" pitchFamily="18" charset="0"/>
              </a:rPr>
              <a:t>; 250 </a:t>
            </a:r>
            <a:r>
              <a:rPr lang="ru-RU" sz="2000" b="1" dirty="0">
                <a:effectLst/>
                <a:latin typeface="Times New Roman" panose="02020603050405020304" pitchFamily="18" charset="0"/>
                <a:cs typeface="Times New Roman" panose="02020603050405020304" pitchFamily="18" charset="0"/>
              </a:rPr>
              <a:t>мкВ</a:t>
            </a:r>
            <a:r>
              <a:rPr lang="en-US" sz="2000" b="1" dirty="0">
                <a:effectLst/>
                <a:latin typeface="Times New Roman" panose="02020603050405020304" pitchFamily="18" charset="0"/>
                <a:cs typeface="Times New Roman" panose="02020603050405020304" pitchFamily="18" charset="0"/>
              </a:rPr>
              <a:t>; 300-2000 </a:t>
            </a:r>
            <a:r>
              <a:rPr lang="en-US" sz="2000" b="1" dirty="0" err="1">
                <a:effectLst/>
                <a:latin typeface="Times New Roman" panose="02020603050405020304" pitchFamily="18" charset="0"/>
                <a:cs typeface="Times New Roman" panose="02020603050405020304" pitchFamily="18" charset="0"/>
              </a:rPr>
              <a:t>мс</a:t>
            </a:r>
            <a:r>
              <a:rPr lang="en-US" sz="2000" b="1"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eaLnBrk="1" hangingPunct="1">
              <a:buClr>
                <a:srgbClr val="FF0000"/>
              </a:buClr>
              <a:buFont typeface="Monotype Sorts" pitchFamily="2" charset="2"/>
              <a:buChar char="4"/>
              <a:defRPr/>
            </a:pPr>
            <a:r>
              <a:rPr lang="en-US" sz="2400" b="1" dirty="0" err="1">
                <a:effectLst/>
                <a:latin typeface="Times New Roman" panose="02020603050405020304" pitchFamily="18" charset="0"/>
                <a:cs typeface="Times New Roman" panose="02020603050405020304" pitchFamily="18" charset="0"/>
              </a:rPr>
              <a:t>Тета-ритм</a:t>
            </a:r>
            <a:r>
              <a:rPr lang="en-US" sz="2000" b="1" dirty="0">
                <a:effectLst/>
                <a:latin typeface="Times New Roman" panose="02020603050405020304" pitchFamily="18" charset="0"/>
                <a:cs typeface="Times New Roman" panose="02020603050405020304" pitchFamily="18" charset="0"/>
              </a:rPr>
              <a:t> (4-7 </a:t>
            </a:r>
            <a:r>
              <a:rPr lang="en-US" sz="2000" b="1" dirty="0" err="1">
                <a:effectLst/>
                <a:latin typeface="Times New Roman" panose="02020603050405020304" pitchFamily="18" charset="0"/>
                <a:cs typeface="Times New Roman" panose="02020603050405020304" pitchFamily="18" charset="0"/>
              </a:rPr>
              <a:t>Гц</a:t>
            </a:r>
            <a:r>
              <a:rPr lang="en-US" sz="2000" b="1" dirty="0">
                <a:effectLst/>
                <a:latin typeface="Times New Roman" panose="02020603050405020304" pitchFamily="18" charset="0"/>
                <a:cs typeface="Times New Roman" panose="02020603050405020304" pitchFamily="18" charset="0"/>
              </a:rPr>
              <a:t>; 100-150 </a:t>
            </a:r>
            <a:r>
              <a:rPr lang="en-US" sz="2000" b="1" dirty="0" err="1">
                <a:effectLst/>
                <a:latin typeface="Times New Roman" panose="02020603050405020304" pitchFamily="18" charset="0"/>
                <a:cs typeface="Times New Roman" panose="02020603050405020304" pitchFamily="18" charset="0"/>
              </a:rPr>
              <a:t>мкВ</a:t>
            </a:r>
            <a:r>
              <a:rPr lang="en-US" sz="2000" b="1" dirty="0">
                <a:effectLst/>
                <a:latin typeface="Times New Roman" panose="02020603050405020304" pitchFamily="18" charset="0"/>
                <a:cs typeface="Times New Roman" panose="02020603050405020304" pitchFamily="18" charset="0"/>
              </a:rPr>
              <a:t>; 140-250 </a:t>
            </a:r>
            <a:r>
              <a:rPr lang="en-US" sz="2000" b="1" dirty="0" err="1">
                <a:effectLst/>
                <a:latin typeface="Times New Roman" panose="02020603050405020304" pitchFamily="18" charset="0"/>
                <a:cs typeface="Times New Roman" panose="02020603050405020304" pitchFamily="18" charset="0"/>
              </a:rPr>
              <a:t>мс</a:t>
            </a:r>
            <a:r>
              <a:rPr lang="en-US" sz="2000" b="1" dirty="0">
                <a:effectLst/>
                <a:latin typeface="Times New Roman" panose="02020603050405020304" pitchFamily="18" charset="0"/>
                <a:cs typeface="Times New Roman" panose="02020603050405020304" pitchFamily="18" charset="0"/>
              </a:rPr>
              <a:t>)</a:t>
            </a:r>
          </a:p>
          <a:p>
            <a:pPr eaLnBrk="1" hangingPunct="1">
              <a:buClr>
                <a:srgbClr val="FF0000"/>
              </a:buClr>
              <a:buFont typeface="Monotype Sorts" pitchFamily="2" charset="2"/>
              <a:buChar char="4"/>
              <a:defRPr/>
            </a:pPr>
            <a:r>
              <a:rPr lang="en-US" sz="2400" b="1" dirty="0" err="1">
                <a:effectLst/>
                <a:latin typeface="Times New Roman" panose="02020603050405020304" pitchFamily="18" charset="0"/>
                <a:cs typeface="Times New Roman" panose="02020603050405020304" pitchFamily="18" charset="0"/>
              </a:rPr>
              <a:t>Альфа-ритм</a:t>
            </a:r>
            <a:r>
              <a:rPr lang="en-US" sz="2000" b="1" dirty="0">
                <a:effectLst/>
                <a:latin typeface="Times New Roman" panose="02020603050405020304" pitchFamily="18" charset="0"/>
                <a:cs typeface="Times New Roman" panose="02020603050405020304" pitchFamily="18" charset="0"/>
              </a:rPr>
              <a:t> (8-13 </a:t>
            </a:r>
            <a:r>
              <a:rPr lang="en-US" sz="2000" b="1" dirty="0" err="1">
                <a:effectLst/>
                <a:latin typeface="Times New Roman" panose="02020603050405020304" pitchFamily="18" charset="0"/>
                <a:cs typeface="Times New Roman" panose="02020603050405020304" pitchFamily="18" charset="0"/>
              </a:rPr>
              <a:t>Гц</a:t>
            </a:r>
            <a:r>
              <a:rPr lang="en-US" sz="2000" b="1" dirty="0">
                <a:effectLst/>
                <a:latin typeface="Times New Roman" panose="02020603050405020304" pitchFamily="18" charset="0"/>
                <a:cs typeface="Times New Roman" panose="02020603050405020304" pitchFamily="18" charset="0"/>
              </a:rPr>
              <a:t>; 20-60 </a:t>
            </a:r>
            <a:r>
              <a:rPr lang="en-US" sz="2000" b="1" dirty="0" err="1">
                <a:effectLst/>
                <a:latin typeface="Times New Roman" panose="02020603050405020304" pitchFamily="18" charset="0"/>
                <a:cs typeface="Times New Roman" panose="02020603050405020304" pitchFamily="18" charset="0"/>
              </a:rPr>
              <a:t>мкВ</a:t>
            </a:r>
            <a:r>
              <a:rPr lang="en-US" sz="2000" b="1" dirty="0">
                <a:effectLst/>
                <a:latin typeface="Times New Roman" panose="02020603050405020304" pitchFamily="18" charset="0"/>
                <a:cs typeface="Times New Roman" panose="02020603050405020304" pitchFamily="18" charset="0"/>
              </a:rPr>
              <a:t>; 80-120 </a:t>
            </a:r>
            <a:r>
              <a:rPr lang="en-US" sz="2000" b="1" dirty="0" err="1">
                <a:effectLst/>
                <a:latin typeface="Times New Roman" panose="02020603050405020304" pitchFamily="18" charset="0"/>
                <a:cs typeface="Times New Roman" panose="02020603050405020304" pitchFamily="18" charset="0"/>
              </a:rPr>
              <a:t>мс</a:t>
            </a:r>
            <a:r>
              <a:rPr lang="en-US" sz="2000" b="1" dirty="0">
                <a:effectLst/>
                <a:latin typeface="Times New Roman" panose="02020603050405020304" pitchFamily="18" charset="0"/>
                <a:cs typeface="Times New Roman" panose="02020603050405020304" pitchFamily="18" charset="0"/>
              </a:rPr>
              <a:t>)</a:t>
            </a:r>
          </a:p>
          <a:p>
            <a:pPr eaLnBrk="1" hangingPunct="1">
              <a:buClr>
                <a:srgbClr val="FF0000"/>
              </a:buClr>
              <a:buFont typeface="Monotype Sorts" pitchFamily="2" charset="2"/>
              <a:buChar char="4"/>
              <a:defRPr/>
            </a:pPr>
            <a:r>
              <a:rPr lang="en-US" sz="2400" b="1" dirty="0" err="1">
                <a:effectLst/>
                <a:latin typeface="Times New Roman" panose="02020603050405020304" pitchFamily="18" charset="0"/>
                <a:cs typeface="Times New Roman" panose="02020603050405020304" pitchFamily="18" charset="0"/>
              </a:rPr>
              <a:t>Бета-ритм</a:t>
            </a:r>
            <a:r>
              <a:rPr lang="en-US" sz="2000" b="1" dirty="0">
                <a:effectLst/>
                <a:latin typeface="Times New Roman" panose="02020603050405020304" pitchFamily="18" charset="0"/>
                <a:cs typeface="Times New Roman" panose="02020603050405020304" pitchFamily="18" charset="0"/>
              </a:rPr>
              <a:t> (14-35 </a:t>
            </a:r>
            <a:r>
              <a:rPr lang="en-US" sz="2000" b="1" dirty="0" err="1">
                <a:effectLst/>
                <a:latin typeface="Times New Roman" panose="02020603050405020304" pitchFamily="18" charset="0"/>
                <a:cs typeface="Times New Roman" panose="02020603050405020304" pitchFamily="18" charset="0"/>
              </a:rPr>
              <a:t>Гц</a:t>
            </a:r>
            <a:r>
              <a:rPr lang="en-US" sz="2000" b="1" dirty="0">
                <a:effectLst/>
                <a:latin typeface="Times New Roman" panose="02020603050405020304" pitchFamily="18" charset="0"/>
                <a:cs typeface="Times New Roman" panose="02020603050405020304" pitchFamily="18" charset="0"/>
              </a:rPr>
              <a:t>; 20-25 </a:t>
            </a:r>
            <a:r>
              <a:rPr lang="en-US" sz="2000" b="1" dirty="0" err="1">
                <a:effectLst/>
                <a:latin typeface="Times New Roman" panose="02020603050405020304" pitchFamily="18" charset="0"/>
                <a:cs typeface="Times New Roman" panose="02020603050405020304" pitchFamily="18" charset="0"/>
              </a:rPr>
              <a:t>мкВ</a:t>
            </a:r>
            <a:r>
              <a:rPr lang="en-US" sz="2000" b="1" dirty="0">
                <a:effectLst/>
                <a:latin typeface="Times New Roman" panose="02020603050405020304" pitchFamily="18" charset="0"/>
                <a:cs typeface="Times New Roman" panose="02020603050405020304" pitchFamily="18" charset="0"/>
              </a:rPr>
              <a:t>; 30-70 </a:t>
            </a:r>
            <a:r>
              <a:rPr lang="en-US" sz="2000" b="1" dirty="0" err="1">
                <a:effectLst/>
                <a:latin typeface="Times New Roman" panose="02020603050405020304" pitchFamily="18" charset="0"/>
                <a:cs typeface="Times New Roman" panose="02020603050405020304" pitchFamily="18" charset="0"/>
              </a:rPr>
              <a:t>мс</a:t>
            </a:r>
            <a:r>
              <a:rPr lang="en-US" sz="2000" b="1" dirty="0">
                <a:effectLst/>
                <a:latin typeface="Times New Roman" panose="02020603050405020304" pitchFamily="18" charset="0"/>
                <a:cs typeface="Times New Roman" panose="02020603050405020304" pitchFamily="18" charset="0"/>
              </a:rPr>
              <a:t>)</a:t>
            </a:r>
          </a:p>
          <a:p>
            <a:pPr eaLnBrk="1" hangingPunct="1">
              <a:buClr>
                <a:srgbClr val="FF0000"/>
              </a:buClr>
              <a:buFont typeface="Monotype Sorts" pitchFamily="2" charset="2"/>
              <a:buChar char="4"/>
              <a:defRPr/>
            </a:pPr>
            <a:r>
              <a:rPr lang="en-US" sz="2400" b="1" dirty="0" err="1">
                <a:effectLst/>
                <a:latin typeface="Times New Roman" panose="02020603050405020304" pitchFamily="18" charset="0"/>
                <a:cs typeface="Times New Roman" panose="02020603050405020304" pitchFamily="18" charset="0"/>
              </a:rPr>
              <a:t>Гамма-ритм</a:t>
            </a:r>
            <a:r>
              <a:rPr lang="en-US" sz="2000" b="1" dirty="0">
                <a:effectLst/>
                <a:latin typeface="Times New Roman" panose="02020603050405020304" pitchFamily="18" charset="0"/>
                <a:cs typeface="Times New Roman" panose="02020603050405020304" pitchFamily="18" charset="0"/>
              </a:rPr>
              <a:t> ( &gt;35 </a:t>
            </a:r>
            <a:r>
              <a:rPr lang="ru-RU" sz="2000" b="1" dirty="0">
                <a:effectLst/>
                <a:latin typeface="Times New Roman" panose="02020603050405020304" pitchFamily="18" charset="0"/>
                <a:cs typeface="Times New Roman" panose="02020603050405020304" pitchFamily="18" charset="0"/>
              </a:rPr>
              <a:t>Гц; </a:t>
            </a:r>
            <a:r>
              <a:rPr lang="en-US" sz="2000" b="1" dirty="0">
                <a:effectLst/>
                <a:latin typeface="Times New Roman" panose="02020603050405020304" pitchFamily="18" charset="0"/>
                <a:cs typeface="Times New Roman" panose="02020603050405020304" pitchFamily="18" charset="0"/>
              </a:rPr>
              <a:t>&lt;15</a:t>
            </a:r>
            <a:r>
              <a:rPr lang="ru-RU" sz="2000" b="1" dirty="0">
                <a:effectLst/>
                <a:latin typeface="Times New Roman" panose="02020603050405020304" pitchFamily="18" charset="0"/>
                <a:cs typeface="Times New Roman" panose="02020603050405020304" pitchFamily="18" charset="0"/>
              </a:rPr>
              <a:t> мкВ)</a:t>
            </a:r>
          </a:p>
          <a:p>
            <a:pPr eaLnBrk="1" hangingPunct="1">
              <a:buClr>
                <a:srgbClr val="FF0000"/>
              </a:buClr>
              <a:buFont typeface="Monotype Sorts" pitchFamily="2" charset="2"/>
              <a:buChar char="4"/>
              <a:defRPr/>
            </a:pPr>
            <a:r>
              <a:rPr lang="ru-RU" sz="2400" b="1" dirty="0">
                <a:effectLst/>
                <a:latin typeface="Times New Roman" panose="02020603050405020304" pitchFamily="18" charset="0"/>
                <a:cs typeface="Times New Roman" panose="02020603050405020304" pitchFamily="18" charset="0"/>
              </a:rPr>
              <a:t>Сигма-ритм</a:t>
            </a:r>
            <a:r>
              <a:rPr lang="ru-RU" sz="2000" b="1" dirty="0">
                <a:effectLst/>
                <a:latin typeface="Times New Roman" panose="02020603050405020304" pitchFamily="18" charset="0"/>
                <a:cs typeface="Times New Roman" panose="02020603050405020304" pitchFamily="18" charset="0"/>
              </a:rPr>
              <a:t> (10-16 Гц )</a:t>
            </a:r>
          </a:p>
        </p:txBody>
      </p:sp>
    </p:spTree>
    <p:extLst>
      <p:ext uri="{BB962C8B-B14F-4D97-AF65-F5344CB8AC3E}">
        <p14:creationId xmlns:p14="http://schemas.microsoft.com/office/powerpoint/2010/main" val="10805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cstate="print"/>
          <a:srcRect l="7813" t="15625" r="25000" b="6250"/>
          <a:stretch>
            <a:fillRect/>
          </a:stretch>
        </p:blipFill>
        <p:spPr bwMode="auto">
          <a:xfrm>
            <a:off x="1043608" y="1153522"/>
            <a:ext cx="6503640" cy="5444660"/>
          </a:xfrm>
          <a:prstGeom prst="rect">
            <a:avLst/>
          </a:prstGeom>
          <a:noFill/>
          <a:ln w="9525">
            <a:noFill/>
            <a:miter lim="800000"/>
            <a:headEnd/>
            <a:tailEnd/>
          </a:ln>
        </p:spPr>
      </p:pic>
      <p:sp>
        <p:nvSpPr>
          <p:cNvPr id="10244" name="Text Box 5"/>
          <p:cNvSpPr txBox="1">
            <a:spLocks noChangeArrowheads="1"/>
          </p:cNvSpPr>
          <p:nvPr/>
        </p:nvSpPr>
        <p:spPr bwMode="auto">
          <a:xfrm>
            <a:off x="813647" y="45526"/>
            <a:ext cx="8820472" cy="461665"/>
          </a:xfrm>
          <a:prstGeom prst="rect">
            <a:avLst/>
          </a:prstGeom>
          <a:noFill/>
          <a:ln w="9525">
            <a:noFill/>
            <a:miter lim="800000"/>
            <a:headEnd/>
            <a:tailEnd/>
          </a:ln>
        </p:spPr>
        <p:txBody>
          <a:bodyPr wrap="square">
            <a:spAutoFit/>
          </a:bodyPr>
          <a:lstStyle/>
          <a:p>
            <a:pPr eaLnBrk="0" hangingPunct="0"/>
            <a:r>
              <a:rPr lang="kk-KZ" sz="2400" b="1" u="sng" dirty="0">
                <a:solidFill>
                  <a:srgbClr val="FF0000"/>
                </a:solidFill>
                <a:latin typeface="Times New Roman" pitchFamily="18" charset="0"/>
              </a:rPr>
              <a:t>Дені сау адамдардың </a:t>
            </a:r>
            <a:r>
              <a:rPr lang="ru-RU" sz="2400" b="1" u="sng" dirty="0">
                <a:solidFill>
                  <a:srgbClr val="FF0000"/>
                </a:solidFill>
                <a:latin typeface="Times New Roman" pitchFamily="18" charset="0"/>
              </a:rPr>
              <a:t>ЭЭГ</a:t>
            </a:r>
            <a:endParaRPr lang="ru-RU" sz="2400" dirty="0">
              <a:latin typeface="Times New Roman" pitchFamily="18" charset="0"/>
            </a:endParaRPr>
          </a:p>
        </p:txBody>
      </p:sp>
      <p:sp>
        <p:nvSpPr>
          <p:cNvPr id="10245" name="Text Box 7"/>
          <p:cNvSpPr txBox="1">
            <a:spLocks noChangeArrowheads="1"/>
          </p:cNvSpPr>
          <p:nvPr/>
        </p:nvSpPr>
        <p:spPr bwMode="auto">
          <a:xfrm>
            <a:off x="0" y="691857"/>
            <a:ext cx="8100392" cy="461665"/>
          </a:xfrm>
          <a:prstGeom prst="rect">
            <a:avLst/>
          </a:prstGeom>
          <a:noFill/>
          <a:ln w="9525">
            <a:noFill/>
            <a:miter lim="800000"/>
            <a:headEnd/>
            <a:tailEnd/>
          </a:ln>
        </p:spPr>
        <p:txBody>
          <a:bodyPr wrap="square">
            <a:spAutoFit/>
          </a:bodyPr>
          <a:lstStyle/>
          <a:p>
            <a:pPr algn="ctr" eaLnBrk="0" hangingPunct="0"/>
            <a:r>
              <a:rPr lang="ru-RU" sz="2400" b="1" dirty="0">
                <a:latin typeface="Times New Roman" pitchFamily="18" charset="0"/>
              </a:rPr>
              <a:t>С доминированием </a:t>
            </a:r>
            <a:r>
              <a:rPr lang="ru-RU" sz="2400" b="1" dirty="0" err="1">
                <a:latin typeface="Times New Roman" pitchFamily="18" charset="0"/>
              </a:rPr>
              <a:t>альфа-ритма</a:t>
            </a:r>
            <a:r>
              <a:rPr lang="ru-RU" sz="2400" b="1" dirty="0">
                <a:latin typeface="Times New Roman" pitchFamily="18" charset="0"/>
              </a:rPr>
              <a:t> (70-80%)</a:t>
            </a:r>
            <a:endParaRPr lang="ru-RU" sz="2400" dirty="0">
              <a:latin typeface="Times New Roman" pitchFamily="18" charset="0"/>
            </a:endParaRPr>
          </a:p>
        </p:txBody>
      </p:sp>
      <p:sp>
        <p:nvSpPr>
          <p:cNvPr id="10246" name="Text Box 8"/>
          <p:cNvSpPr txBox="1">
            <a:spLocks noChangeArrowheads="1"/>
          </p:cNvSpPr>
          <p:nvPr/>
        </p:nvSpPr>
        <p:spPr bwMode="auto">
          <a:xfrm>
            <a:off x="593725" y="3622675"/>
            <a:ext cx="184150" cy="457200"/>
          </a:xfrm>
          <a:prstGeom prst="rect">
            <a:avLst/>
          </a:prstGeom>
          <a:noFill/>
          <a:ln w="9525">
            <a:noFill/>
            <a:miter lim="800000"/>
            <a:headEnd/>
            <a:tailEnd/>
          </a:ln>
        </p:spPr>
        <p:txBody>
          <a:bodyPr wrap="none">
            <a:spAutoFit/>
          </a:bodyPr>
          <a:lstStyle/>
          <a:p>
            <a:pPr eaLnBrk="0" hangingPunct="0"/>
            <a:endParaRPr lang="ru-RU" sz="2400">
              <a:latin typeface="Times New Roman" pitchFamily="18" charset="0"/>
            </a:endParaRPr>
          </a:p>
        </p:txBody>
      </p:sp>
    </p:spTree>
    <p:extLst>
      <p:ext uri="{BB962C8B-B14F-4D97-AF65-F5344CB8AC3E}">
        <p14:creationId xmlns:p14="http://schemas.microsoft.com/office/powerpoint/2010/main" val="3769007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nvPr>
        </p:nvGraphicFramePr>
        <p:xfrm>
          <a:off x="468313" y="333375"/>
          <a:ext cx="8280919" cy="5756899"/>
        </p:xfrm>
        <a:graphic>
          <a:graphicData uri="http://schemas.openxmlformats.org/drawingml/2006/table">
            <a:tbl>
              <a:tblPr firstRow="1" firstCol="1" bandRow="1">
                <a:tableStyleId>{8A107856-5554-42FB-B03E-39F5DBC370BA}</a:tableStyleId>
              </a:tblPr>
              <a:tblGrid>
                <a:gridCol w="2760018">
                  <a:extLst>
                    <a:ext uri="{9D8B030D-6E8A-4147-A177-3AD203B41FA5}">
                      <a16:colId xmlns:a16="http://schemas.microsoft.com/office/drawing/2014/main" val="20000"/>
                    </a:ext>
                  </a:extLst>
                </a:gridCol>
                <a:gridCol w="2760018">
                  <a:extLst>
                    <a:ext uri="{9D8B030D-6E8A-4147-A177-3AD203B41FA5}">
                      <a16:colId xmlns:a16="http://schemas.microsoft.com/office/drawing/2014/main" val="20001"/>
                    </a:ext>
                  </a:extLst>
                </a:gridCol>
                <a:gridCol w="2760883">
                  <a:extLst>
                    <a:ext uri="{9D8B030D-6E8A-4147-A177-3AD203B41FA5}">
                      <a16:colId xmlns:a16="http://schemas.microsoft.com/office/drawing/2014/main" val="20002"/>
                    </a:ext>
                  </a:extLst>
                </a:gridCol>
              </a:tblGrid>
              <a:tr h="1913723">
                <a:tc>
                  <a:txBody>
                    <a:bodyPr/>
                    <a:lstStyle/>
                    <a:p>
                      <a:pPr algn="ctr">
                        <a:lnSpc>
                          <a:spcPct val="115000"/>
                        </a:lnSpc>
                        <a:spcAft>
                          <a:spcPts val="0"/>
                        </a:spcAft>
                      </a:pPr>
                      <a:r>
                        <a:rPr lang="kk-KZ" sz="2000" dirty="0">
                          <a:effectLst/>
                        </a:rPr>
                        <a:t>Өткізгіштер (проводники)</a:t>
                      </a:r>
                      <a:endParaRPr lang="ru-RU"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2000" dirty="0">
                          <a:effectLst/>
                        </a:rPr>
                        <a:t>диэлектриктер</a:t>
                      </a:r>
                      <a:endParaRPr lang="ru-RU"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2000" dirty="0">
                          <a:effectLst/>
                        </a:rPr>
                        <a:t>Жартылай өткізгіштер (полупроводники)</a:t>
                      </a:r>
                      <a:endParaRPr lang="ru-R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843176">
                <a:tc>
                  <a:txBody>
                    <a:bodyPr/>
                    <a:lstStyle/>
                    <a:p>
                      <a:pPr algn="ctr">
                        <a:lnSpc>
                          <a:spcPct val="115000"/>
                        </a:lnSpc>
                        <a:spcAft>
                          <a:spcPts val="0"/>
                        </a:spcAft>
                      </a:pPr>
                      <a:r>
                        <a:rPr lang="ru-RU" sz="2000" dirty="0">
                          <a:effectLst/>
                        </a:rPr>
                        <a:t>метал</a:t>
                      </a:r>
                      <a:r>
                        <a:rPr lang="en-US" sz="2000" dirty="0">
                          <a:effectLst/>
                        </a:rPr>
                        <a:t>, </a:t>
                      </a:r>
                      <a:r>
                        <a:rPr lang="kk-KZ" sz="2000" dirty="0">
                          <a:effectLst/>
                        </a:rPr>
                        <a:t>тұздар, қышқылдар, сілтілер - ерітінділері, тірі ағзалар т.б.</a:t>
                      </a:r>
                      <a:endParaRPr lang="ru-RU" sz="2000" dirty="0">
                        <a:effectLst/>
                      </a:endParaRPr>
                    </a:p>
                    <a:p>
                      <a:pPr algn="ctr">
                        <a:lnSpc>
                          <a:spcPct val="115000"/>
                        </a:lnSpc>
                        <a:spcAft>
                          <a:spcPts val="0"/>
                        </a:spcAft>
                      </a:pPr>
                      <a:r>
                        <a:rPr lang="en-US" sz="2000" dirty="0">
                          <a:effectLst/>
                        </a:rPr>
                        <a:t> </a:t>
                      </a:r>
                      <a:endParaRPr lang="ru-RU"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2000" dirty="0">
                          <a:effectLst/>
                        </a:rPr>
                        <a:t>Ауа, шыны, парафин, лактар, фарфор, резина, пластмасса, құрғақ ағаш, қағаз т.б.</a:t>
                      </a:r>
                      <a:endParaRPr lang="ru-RU"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2000" dirty="0">
                          <a:effectLst/>
                        </a:rPr>
                        <a:t>Германий</a:t>
                      </a:r>
                      <a:r>
                        <a:rPr lang="kk-KZ" sz="2000" dirty="0">
                          <a:effectLst/>
                        </a:rPr>
                        <a:t>,</a:t>
                      </a:r>
                      <a:r>
                        <a:rPr lang="ru-RU" sz="2000" dirty="0">
                          <a:effectLst/>
                        </a:rPr>
                        <a:t> кремний</a:t>
                      </a:r>
                      <a:endParaRPr lang="ru-RU"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4" name="Номер слайда 3"/>
          <p:cNvSpPr>
            <a:spLocks noGrp="1"/>
          </p:cNvSpPr>
          <p:nvPr>
            <p:ph type="sldNum" sz="quarter" idx="12"/>
          </p:nvPr>
        </p:nvSpPr>
        <p:spPr/>
        <p:txBody>
          <a:bodyPr/>
          <a:lstStyle/>
          <a:p>
            <a:pPr>
              <a:defRPr/>
            </a:pPr>
            <a:fld id="{9E77417B-3DD2-4BFB-AB57-F1649D9A5EE3}" type="slidenum">
              <a:rPr lang="ru-RU"/>
              <a:pPr>
                <a:defRPr/>
              </a:pPr>
              <a:t>69</a:t>
            </a:fld>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6149" name="Точечный рисунок" r:id="rId3" imgW="4175238" imgH="3421677" progId="PBrush">
                  <p:embed/>
                </p:oleObj>
              </mc:Choice>
              <mc:Fallback>
                <p:oleObj name="Точечный рисунок" r:id="rId3" imgW="4175238" imgH="3421677" progId="PBrush">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8195"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Рисунок 19" descr="07_01PlasmaMembrane_UP.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5875" y="23876"/>
            <a:ext cx="766762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Прямоугольник 1"/>
          <p:cNvSpPr>
            <a:spLocks noChangeArrowheads="1"/>
          </p:cNvSpPr>
          <p:nvPr/>
        </p:nvSpPr>
        <p:spPr bwMode="auto">
          <a:xfrm>
            <a:off x="1269206" y="5672931"/>
            <a:ext cx="7700962" cy="1016000"/>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000" dirty="0">
                <a:latin typeface="Times New Roman" pitchFamily="18" charset="0"/>
                <a:cs typeface="Times New Roman" pitchFamily="18" charset="0"/>
              </a:rPr>
              <a:t>Мембрана арқылы  заттар әртүрлі жолдар арқылы тасымалданады. Мембрананың құрамына ерекше </a:t>
            </a:r>
            <a:r>
              <a:rPr lang="kk-KZ" altLang="ru-RU" sz="2000" b="1" i="1" dirty="0">
                <a:latin typeface="Times New Roman" pitchFamily="18" charset="0"/>
                <a:cs typeface="Times New Roman" pitchFamily="18" charset="0"/>
              </a:rPr>
              <a:t>транспортық </a:t>
            </a:r>
            <a:r>
              <a:rPr lang="kk-KZ" altLang="ru-RU" sz="2000" b="1" i="1" dirty="0" smtClean="0">
                <a:latin typeface="Times New Roman" pitchFamily="18" charset="0"/>
                <a:cs typeface="Times New Roman" pitchFamily="18" charset="0"/>
              </a:rPr>
              <a:t>жүйелер </a:t>
            </a:r>
            <a:r>
              <a:rPr lang="kk-KZ" altLang="ru-RU" sz="2000" dirty="0">
                <a:latin typeface="Times New Roman" pitchFamily="18" charset="0"/>
                <a:cs typeface="Times New Roman" pitchFamily="18" charset="0"/>
              </a:rPr>
              <a:t>қызмет атқарады.</a:t>
            </a:r>
            <a:endParaRPr lang="ru-RU" alt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73551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2"/>
          <p:cNvSpPr>
            <a:spLocks noGrp="1"/>
          </p:cNvSpPr>
          <p:nvPr>
            <p:ph type="title"/>
          </p:nvPr>
        </p:nvSpPr>
        <p:spPr/>
        <p:txBody>
          <a:bodyPr/>
          <a:lstStyle/>
          <a:p>
            <a:endParaRPr lang="ru-RU"/>
          </a:p>
        </p:txBody>
      </p:sp>
      <p:pic>
        <p:nvPicPr>
          <p:cNvPr id="3075" name="Объект 4" descr="Постоянный и переменный ток (напряжение)"/>
          <p:cNvPicPr>
            <a:picLocks noGrp="1"/>
          </p:cNvPicPr>
          <p:nvPr>
            <p:ph idx="1"/>
          </p:nvPr>
        </p:nvPicPr>
        <p:blipFill>
          <a:blip r:embed="rId2"/>
          <a:srcRect/>
          <a:stretch>
            <a:fillRect/>
          </a:stretch>
        </p:blipFill>
        <p:spPr>
          <a:xfrm>
            <a:off x="611188" y="188913"/>
            <a:ext cx="8208962" cy="6335712"/>
          </a:xfrm>
        </p:spPr>
      </p:pic>
      <p:sp>
        <p:nvSpPr>
          <p:cNvPr id="4" name="Номер слайда 3"/>
          <p:cNvSpPr>
            <a:spLocks noGrp="1"/>
          </p:cNvSpPr>
          <p:nvPr>
            <p:ph type="sldNum" sz="quarter" idx="12"/>
          </p:nvPr>
        </p:nvSpPr>
        <p:spPr/>
        <p:txBody>
          <a:bodyPr/>
          <a:lstStyle/>
          <a:p>
            <a:pPr>
              <a:defRPr/>
            </a:pPr>
            <a:fld id="{097140EC-9080-40E4-AC71-E19E17B8A4F5}" type="slidenum">
              <a:rPr lang="ru-RU"/>
              <a:pPr>
                <a:defRPr/>
              </a:pPr>
              <a:t>70</a:t>
            </a:fld>
            <a:endParaRPr lang="ru-RU"/>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nvPr>
        </p:nvGraphicFramePr>
        <p:xfrm>
          <a:off x="395288" y="115888"/>
          <a:ext cx="8568951" cy="6370270"/>
        </p:xfrm>
        <a:graphic>
          <a:graphicData uri="http://schemas.openxmlformats.org/drawingml/2006/table">
            <a:tbl>
              <a:tblPr firstRow="1" firstCol="1" bandRow="1">
                <a:tableStyleId>{5DA37D80-6434-44D0-A028-1B22A696006F}</a:tableStyleId>
              </a:tblPr>
              <a:tblGrid>
                <a:gridCol w="2254375">
                  <a:extLst>
                    <a:ext uri="{9D8B030D-6E8A-4147-A177-3AD203B41FA5}">
                      <a16:colId xmlns:a16="http://schemas.microsoft.com/office/drawing/2014/main" val="20000"/>
                    </a:ext>
                  </a:extLst>
                </a:gridCol>
                <a:gridCol w="2918690">
                  <a:extLst>
                    <a:ext uri="{9D8B030D-6E8A-4147-A177-3AD203B41FA5}">
                      <a16:colId xmlns:a16="http://schemas.microsoft.com/office/drawing/2014/main" val="20001"/>
                    </a:ext>
                  </a:extLst>
                </a:gridCol>
                <a:gridCol w="3395886">
                  <a:extLst>
                    <a:ext uri="{9D8B030D-6E8A-4147-A177-3AD203B41FA5}">
                      <a16:colId xmlns:a16="http://schemas.microsoft.com/office/drawing/2014/main" val="20002"/>
                    </a:ext>
                  </a:extLst>
                </a:gridCol>
              </a:tblGrid>
              <a:tr h="585463">
                <a:tc>
                  <a:txBody>
                    <a:bodyPr/>
                    <a:lstStyle/>
                    <a:p>
                      <a:pPr>
                        <a:lnSpc>
                          <a:spcPct val="115000"/>
                        </a:lnSpc>
                        <a:spcAft>
                          <a:spcPts val="0"/>
                        </a:spcAft>
                      </a:pPr>
                      <a:r>
                        <a:rPr lang="kk-KZ" sz="1800" dirty="0">
                          <a:effectLst/>
                        </a:rPr>
                        <a:t> </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dirty="0">
                          <a:effectLst/>
                        </a:rPr>
                        <a:t>Тұрақты ток</a:t>
                      </a:r>
                      <a:endParaRPr lang="ru-RU" sz="1800" dirty="0">
                        <a:effectLst/>
                      </a:endParaRPr>
                    </a:p>
                    <a:p>
                      <a:pPr>
                        <a:lnSpc>
                          <a:spcPct val="115000"/>
                        </a:lnSpc>
                        <a:spcAft>
                          <a:spcPts val="0"/>
                        </a:spcAft>
                      </a:pPr>
                      <a:r>
                        <a:rPr lang="kk-KZ" sz="1800" dirty="0">
                          <a:effectLst/>
                        </a:rPr>
                        <a:t> </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a:effectLst/>
                        </a:rPr>
                        <a:t>Айнымалы ток</a:t>
                      </a:r>
                      <a:endParaRPr lang="ru-RU" sz="1800">
                        <a:effectLst/>
                        <a:latin typeface="Calibri"/>
                        <a:ea typeface="Calibri"/>
                        <a:cs typeface="Times New Roman"/>
                      </a:endParaRPr>
                    </a:p>
                  </a:txBody>
                  <a:tcPr marL="64168" marR="64168" marT="0" marB="0"/>
                </a:tc>
                <a:extLst>
                  <a:ext uri="{0D108BD9-81ED-4DB2-BD59-A6C34878D82A}">
                    <a16:rowId xmlns:a16="http://schemas.microsoft.com/office/drawing/2014/main" val="10000"/>
                  </a:ext>
                </a:extLst>
              </a:tr>
              <a:tr h="1170925">
                <a:tc>
                  <a:txBody>
                    <a:bodyPr/>
                    <a:lstStyle/>
                    <a:p>
                      <a:pPr>
                        <a:lnSpc>
                          <a:spcPct val="115000"/>
                        </a:lnSpc>
                        <a:spcAft>
                          <a:spcPts val="0"/>
                        </a:spcAft>
                      </a:pPr>
                      <a:r>
                        <a:rPr lang="kk-KZ" sz="1800">
                          <a:effectLst/>
                        </a:rPr>
                        <a:t>Тудырушы көздер</a:t>
                      </a:r>
                      <a:endParaRPr lang="ru-RU" sz="1800">
                        <a:effectLst/>
                        <a:latin typeface="Calibri"/>
                        <a:ea typeface="Calibri"/>
                        <a:cs typeface="Times New Roman"/>
                      </a:endParaRPr>
                    </a:p>
                  </a:txBody>
                  <a:tcPr marL="64168" marR="64168" marT="0" marB="0"/>
                </a:tc>
                <a:tc>
                  <a:txBody>
                    <a:bodyPr/>
                    <a:lstStyle/>
                    <a:p>
                      <a:pPr>
                        <a:lnSpc>
                          <a:spcPct val="115000"/>
                        </a:lnSpc>
                        <a:spcAft>
                          <a:spcPts val="0"/>
                        </a:spcAft>
                      </a:pPr>
                      <a:r>
                        <a:rPr lang="kk-KZ" sz="1800" dirty="0">
                          <a:effectLst/>
                        </a:rPr>
                        <a:t>Батарейка, аккумулятор, аварея кезінде қосылатын жарық көздері</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dirty="0">
                          <a:effectLst/>
                        </a:rPr>
                        <a:t>Трансформаторлар, тұрмыстағы электр тізбегі</a:t>
                      </a:r>
                      <a:endParaRPr lang="ru-RU" sz="1800" dirty="0">
                        <a:effectLst/>
                        <a:latin typeface="Calibri"/>
                        <a:ea typeface="Calibri"/>
                        <a:cs typeface="Times New Roman"/>
                      </a:endParaRPr>
                    </a:p>
                  </a:txBody>
                  <a:tcPr marL="64168" marR="64168" marT="0" marB="0"/>
                </a:tc>
                <a:extLst>
                  <a:ext uri="{0D108BD9-81ED-4DB2-BD59-A6C34878D82A}">
                    <a16:rowId xmlns:a16="http://schemas.microsoft.com/office/drawing/2014/main" val="10001"/>
                  </a:ext>
                </a:extLst>
              </a:tr>
              <a:tr h="1672751">
                <a:tc>
                  <a:txBody>
                    <a:bodyPr/>
                    <a:lstStyle/>
                    <a:p>
                      <a:pPr>
                        <a:lnSpc>
                          <a:spcPct val="115000"/>
                        </a:lnSpc>
                        <a:spcAft>
                          <a:spcPts val="0"/>
                        </a:spcAft>
                      </a:pPr>
                      <a:r>
                        <a:rPr lang="kk-KZ" sz="1800" dirty="0">
                          <a:effectLst/>
                        </a:rPr>
                        <a:t> </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dirty="0">
                          <a:effectLst/>
                        </a:rPr>
                        <a:t>Электрондар үздіксіз </a:t>
                      </a:r>
                      <a:r>
                        <a:rPr lang="ru-RU" sz="1800" dirty="0">
                          <a:effectLst/>
                        </a:rPr>
                        <a:t>(-) минус</a:t>
                      </a:r>
                      <a:r>
                        <a:rPr lang="kk-KZ" sz="1800" dirty="0">
                          <a:effectLst/>
                        </a:rPr>
                        <a:t>тан</a:t>
                      </a:r>
                      <a:r>
                        <a:rPr lang="ru-RU" sz="1800" dirty="0">
                          <a:effectLst/>
                        </a:rPr>
                        <a:t> (+) </a:t>
                      </a:r>
                      <a:r>
                        <a:rPr lang="ru-RU" sz="1800" dirty="0" err="1">
                          <a:effectLst/>
                        </a:rPr>
                        <a:t>плю</a:t>
                      </a:r>
                      <a:r>
                        <a:rPr lang="kk-KZ" sz="1800" dirty="0">
                          <a:effectLst/>
                        </a:rPr>
                        <a:t>сқа бағытталған</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dirty="0">
                          <a:effectLst/>
                        </a:rPr>
                        <a:t>электр тізбегінде (жиілігі 50 Герц) 1 секундта 100 рет өзгереді. 1 секундта розеткада  + және -  100 рет орнын ауыстырады</a:t>
                      </a:r>
                      <a:endParaRPr lang="ru-RU" sz="1800" dirty="0">
                        <a:effectLst/>
                      </a:endParaRPr>
                    </a:p>
                    <a:p>
                      <a:pPr>
                        <a:lnSpc>
                          <a:spcPct val="115000"/>
                        </a:lnSpc>
                        <a:spcAft>
                          <a:spcPts val="0"/>
                        </a:spcAft>
                      </a:pPr>
                      <a:r>
                        <a:rPr lang="ru-RU" sz="1800" dirty="0">
                          <a:effectLst/>
                        </a:rPr>
                        <a:t>100%,  0%, </a:t>
                      </a:r>
                      <a:r>
                        <a:rPr lang="kk-KZ" sz="1800" dirty="0">
                          <a:effectLst/>
                        </a:rPr>
                        <a:t>қайтадан</a:t>
                      </a:r>
                      <a:r>
                        <a:rPr lang="ru-RU" sz="1800" dirty="0">
                          <a:effectLst/>
                        </a:rPr>
                        <a:t> 100%.</a:t>
                      </a:r>
                      <a:endParaRPr lang="ru-RU" sz="1800" dirty="0">
                        <a:effectLst/>
                        <a:latin typeface="Calibri"/>
                        <a:ea typeface="Calibri"/>
                        <a:cs typeface="Times New Roman"/>
                      </a:endParaRPr>
                    </a:p>
                  </a:txBody>
                  <a:tcPr marL="64168" marR="64168" marT="0" marB="0"/>
                </a:tc>
                <a:extLst>
                  <a:ext uri="{0D108BD9-81ED-4DB2-BD59-A6C34878D82A}">
                    <a16:rowId xmlns:a16="http://schemas.microsoft.com/office/drawing/2014/main" val="10002"/>
                  </a:ext>
                </a:extLst>
              </a:tr>
              <a:tr h="2895658">
                <a:tc>
                  <a:txBody>
                    <a:bodyPr/>
                    <a:lstStyle/>
                    <a:p>
                      <a:pPr>
                        <a:lnSpc>
                          <a:spcPct val="115000"/>
                        </a:lnSpc>
                        <a:spcAft>
                          <a:spcPts val="0"/>
                        </a:spcAft>
                      </a:pPr>
                      <a:r>
                        <a:rPr lang="kk-KZ" sz="1800" dirty="0">
                          <a:effectLst/>
                        </a:rPr>
                        <a:t>Емдік қолдану</a:t>
                      </a:r>
                      <a:endParaRPr lang="ru-RU" sz="1800" dirty="0">
                        <a:effectLst/>
                        <a:latin typeface="Calibri"/>
                        <a:ea typeface="Calibri"/>
                        <a:cs typeface="Times New Roman"/>
                      </a:endParaRPr>
                    </a:p>
                  </a:txBody>
                  <a:tcPr marL="64168" marR="64168" marT="0" marB="0"/>
                </a:tc>
                <a:tc>
                  <a:txBody>
                    <a:bodyPr/>
                    <a:lstStyle/>
                    <a:p>
                      <a:pPr>
                        <a:lnSpc>
                          <a:spcPct val="115000"/>
                        </a:lnSpc>
                        <a:spcAft>
                          <a:spcPts val="0"/>
                        </a:spcAft>
                      </a:pPr>
                      <a:r>
                        <a:rPr lang="kk-KZ" sz="1800">
                          <a:effectLst/>
                        </a:rPr>
                        <a:t>Гальванизация – белгілі мөлшердегі кернеу мен күш бойынша электр тогымен әсер ету</a:t>
                      </a:r>
                      <a:endParaRPr lang="ru-RU" sz="1800">
                        <a:effectLst/>
                      </a:endParaRPr>
                    </a:p>
                    <a:p>
                      <a:pPr>
                        <a:lnSpc>
                          <a:spcPct val="115000"/>
                        </a:lnSpc>
                        <a:spcAft>
                          <a:spcPts val="0"/>
                        </a:spcAft>
                      </a:pPr>
                      <a:r>
                        <a:rPr lang="ru-RU" sz="1800">
                          <a:effectLst/>
                        </a:rPr>
                        <a:t>Электрофорез – </a:t>
                      </a:r>
                      <a:r>
                        <a:rPr lang="kk-KZ" sz="1800">
                          <a:effectLst/>
                        </a:rPr>
                        <a:t>дәрілік заттарды тері арқылы жіберу</a:t>
                      </a:r>
                      <a:endParaRPr lang="ru-RU" sz="1800">
                        <a:effectLst/>
                      </a:endParaRPr>
                    </a:p>
                    <a:p>
                      <a:pPr>
                        <a:lnSpc>
                          <a:spcPct val="115000"/>
                        </a:lnSpc>
                        <a:spcAft>
                          <a:spcPts val="0"/>
                        </a:spcAft>
                      </a:pPr>
                      <a:r>
                        <a:rPr lang="ru-RU" sz="1800">
                          <a:effectLst/>
                        </a:rPr>
                        <a:t> </a:t>
                      </a:r>
                      <a:endParaRPr lang="ru-RU" sz="1800">
                        <a:effectLst/>
                        <a:latin typeface="Calibri"/>
                        <a:ea typeface="Calibri"/>
                        <a:cs typeface="Times New Roman"/>
                      </a:endParaRPr>
                    </a:p>
                  </a:txBody>
                  <a:tcPr marL="64168" marR="64168" marT="0" marB="0"/>
                </a:tc>
                <a:tc>
                  <a:txBody>
                    <a:bodyPr/>
                    <a:lstStyle/>
                    <a:p>
                      <a:pPr>
                        <a:lnSpc>
                          <a:spcPct val="115000"/>
                        </a:lnSpc>
                        <a:spcAft>
                          <a:spcPts val="0"/>
                        </a:spcAft>
                      </a:pPr>
                      <a:r>
                        <a:rPr lang="ru-RU" sz="1800" u="sng" dirty="0">
                          <a:effectLst/>
                        </a:rPr>
                        <a:t>Диатермия</a:t>
                      </a:r>
                      <a:r>
                        <a:rPr lang="ru-RU" sz="1800" dirty="0">
                          <a:effectLst/>
                        </a:rPr>
                        <a:t> – </a:t>
                      </a:r>
                      <a:r>
                        <a:rPr lang="kk-KZ" sz="1800" dirty="0">
                          <a:effectLst/>
                        </a:rPr>
                        <a:t>температураны көтеретін жоғары жиілік пен күш</a:t>
                      </a:r>
                      <a:endParaRPr lang="ru-RU" sz="1800" dirty="0">
                        <a:effectLst/>
                      </a:endParaRPr>
                    </a:p>
                    <a:p>
                      <a:pPr>
                        <a:lnSpc>
                          <a:spcPct val="115000"/>
                        </a:lnSpc>
                        <a:spcAft>
                          <a:spcPts val="0"/>
                        </a:spcAft>
                      </a:pPr>
                      <a:r>
                        <a:rPr lang="kk-KZ" sz="1800" u="sng" dirty="0">
                          <a:effectLst/>
                        </a:rPr>
                        <a:t>жергілікті дарсонвализация</a:t>
                      </a:r>
                      <a:r>
                        <a:rPr lang="kk-KZ" sz="1800" dirty="0">
                          <a:effectLst/>
                        </a:rPr>
                        <a:t> – жоғары жиілік пен кернеу арқылы импульсті әсер ету</a:t>
                      </a:r>
                      <a:endParaRPr lang="ru-RU" sz="1800" dirty="0">
                        <a:effectLst/>
                      </a:endParaRPr>
                    </a:p>
                    <a:p>
                      <a:pPr>
                        <a:lnSpc>
                          <a:spcPct val="115000"/>
                        </a:lnSpc>
                        <a:spcAft>
                          <a:spcPts val="0"/>
                        </a:spcAft>
                      </a:pPr>
                      <a:r>
                        <a:rPr lang="kk-KZ" sz="1800" dirty="0">
                          <a:effectLst/>
                        </a:rPr>
                        <a:t> </a:t>
                      </a:r>
                      <a:endParaRPr lang="ru-RU" sz="1800" dirty="0">
                        <a:effectLst/>
                      </a:endParaRPr>
                    </a:p>
                    <a:p>
                      <a:pPr>
                        <a:lnSpc>
                          <a:spcPct val="115000"/>
                        </a:lnSpc>
                        <a:spcAft>
                          <a:spcPts val="0"/>
                        </a:spcAft>
                      </a:pPr>
                      <a:r>
                        <a:rPr lang="kk-KZ" sz="1800" dirty="0">
                          <a:effectLst/>
                        </a:rPr>
                        <a:t> </a:t>
                      </a:r>
                      <a:endParaRPr lang="ru-RU" sz="1800" dirty="0">
                        <a:effectLst/>
                        <a:latin typeface="Calibri"/>
                        <a:ea typeface="Calibri"/>
                        <a:cs typeface="Times New Roman"/>
                      </a:endParaRPr>
                    </a:p>
                  </a:txBody>
                  <a:tcPr marL="64168" marR="64168" marT="0" marB="0"/>
                </a:tc>
                <a:extLst>
                  <a:ext uri="{0D108BD9-81ED-4DB2-BD59-A6C34878D82A}">
                    <a16:rowId xmlns:a16="http://schemas.microsoft.com/office/drawing/2014/main" val="10003"/>
                  </a:ext>
                </a:extLst>
              </a:tr>
            </a:tbl>
          </a:graphicData>
        </a:graphic>
      </p:graphicFrame>
      <p:sp>
        <p:nvSpPr>
          <p:cNvPr id="4" name="Номер слайда 3"/>
          <p:cNvSpPr>
            <a:spLocks noGrp="1"/>
          </p:cNvSpPr>
          <p:nvPr>
            <p:ph type="sldNum" sz="quarter" idx="12"/>
          </p:nvPr>
        </p:nvSpPr>
        <p:spPr/>
        <p:txBody>
          <a:bodyPr/>
          <a:lstStyle/>
          <a:p>
            <a:pPr>
              <a:defRPr/>
            </a:pPr>
            <a:fld id="{86767862-61A9-4AAA-AC20-079222267198}" type="slidenum">
              <a:rPr lang="ru-RU"/>
              <a:pPr>
                <a:defRPr/>
              </a:pPr>
              <a:t>71</a:t>
            </a:fld>
            <a:endParaRPr lang="ru-RU"/>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ъект 1"/>
          <p:cNvSpPr>
            <a:spLocks noGrp="1"/>
          </p:cNvSpPr>
          <p:nvPr>
            <p:ph idx="1"/>
          </p:nvPr>
        </p:nvSpPr>
        <p:spPr>
          <a:xfrm>
            <a:off x="179388" y="115888"/>
            <a:ext cx="8507412" cy="5891212"/>
          </a:xfrm>
        </p:spPr>
        <p:txBody>
          <a:bodyPr/>
          <a:lstStyle/>
          <a:p>
            <a:r>
              <a:rPr lang="kk-KZ" sz="2400" b="1">
                <a:latin typeface="Times New Roman" pitchFamily="18" charset="0"/>
                <a:cs typeface="Times New Roman" pitchFamily="18" charset="0"/>
              </a:rPr>
              <a:t>Гальванизаци</a:t>
            </a:r>
            <a:r>
              <a:rPr lang="kk-KZ" sz="2400">
                <a:latin typeface="Times New Roman" pitchFamily="18" charset="0"/>
                <a:cs typeface="Times New Roman" pitchFamily="18" charset="0"/>
              </a:rPr>
              <a:t>я – белгілі мөлшердегі кернеу мен күш бойынша электр тогымен әсер ету, қан ағысы реттеледі, қан тамырлары кеңейе түседі</a:t>
            </a:r>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r>
              <a:rPr lang="ru-RU" sz="2400" b="1">
                <a:latin typeface="Times New Roman" pitchFamily="18" charset="0"/>
                <a:cs typeface="Times New Roman" pitchFamily="18" charset="0"/>
              </a:rPr>
              <a:t>Электрофорез</a:t>
            </a:r>
            <a:r>
              <a:rPr lang="ru-RU" sz="2400">
                <a:latin typeface="Times New Roman" pitchFamily="18" charset="0"/>
                <a:cs typeface="Times New Roman" pitchFamily="18" charset="0"/>
              </a:rPr>
              <a:t> – </a:t>
            </a:r>
            <a:r>
              <a:rPr lang="kk-KZ" sz="2400">
                <a:latin typeface="Times New Roman" pitchFamily="18" charset="0"/>
                <a:cs typeface="Times New Roman" pitchFamily="18" charset="0"/>
              </a:rPr>
              <a:t>дәрілік заттарды тері арқылы жіберу</a:t>
            </a:r>
            <a:endParaRPr lang="ru-RU" sz="2400">
              <a:latin typeface="Times New Roman" pitchFamily="18" charset="0"/>
              <a:cs typeface="Times New Roman" pitchFamily="18" charset="0"/>
            </a:endParaRPr>
          </a:p>
          <a:p>
            <a:r>
              <a:rPr lang="kk-KZ" sz="2400">
                <a:latin typeface="Times New Roman" pitchFamily="18" charset="0"/>
                <a:cs typeface="Times New Roman" pitchFamily="18" charset="0"/>
              </a:rPr>
              <a:t>Электрод астына дәрі препараттарына малынған зат қойылады: катод бойынша – аниондар (йод, гепарин, бром), анод – катиондар (Na, Ca, новокаин), ұзақ жүргізілетін процедура</a:t>
            </a:r>
            <a:r>
              <a:rPr lang="kk-KZ" sz="2400"/>
              <a:t>.</a:t>
            </a:r>
            <a:endParaRPr lang="ru-RU" sz="2400"/>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endParaRPr lang="kk-KZ" sz="2400">
              <a:latin typeface="Times New Roman" pitchFamily="18" charset="0"/>
              <a:cs typeface="Times New Roman" pitchFamily="18" charset="0"/>
            </a:endParaRPr>
          </a:p>
          <a:p>
            <a:endParaRPr lang="ru-RU" sz="2400">
              <a:latin typeface="Times New Roman" pitchFamily="18" charset="0"/>
              <a:cs typeface="Times New Roman" pitchFamily="18" charset="0"/>
            </a:endParaRPr>
          </a:p>
          <a:p>
            <a:endParaRPr lang="ru-RU" sz="2400">
              <a:latin typeface="Times New Roman" pitchFamily="18" charset="0"/>
              <a:cs typeface="Times New Roman" pitchFamily="18" charset="0"/>
            </a:endParaRPr>
          </a:p>
          <a:p>
            <a:endParaRPr lang="ru-RU"/>
          </a:p>
        </p:txBody>
      </p:sp>
      <p:sp>
        <p:nvSpPr>
          <p:cNvPr id="4" name="Номер слайда 3"/>
          <p:cNvSpPr>
            <a:spLocks noGrp="1"/>
          </p:cNvSpPr>
          <p:nvPr>
            <p:ph type="sldNum" sz="quarter" idx="12"/>
          </p:nvPr>
        </p:nvSpPr>
        <p:spPr/>
        <p:txBody>
          <a:bodyPr/>
          <a:lstStyle/>
          <a:p>
            <a:pPr>
              <a:defRPr/>
            </a:pPr>
            <a:fld id="{7DC0DD2D-CC69-4B43-84E9-5945324AF820}" type="slidenum">
              <a:rPr lang="ru-RU"/>
              <a:pPr>
                <a:defRPr/>
              </a:pPr>
              <a:t>72</a:t>
            </a:fld>
            <a:endParaRPr lang="ru-RU"/>
          </a:p>
        </p:txBody>
      </p:sp>
      <p:pic>
        <p:nvPicPr>
          <p:cNvPr id="6148" name="Рисунок 4" descr="http://vmede.org/sait/content/Medbiofizika_fedorov_2008/19_files/mb4_010.png"/>
          <p:cNvPicPr>
            <a:picLocks noChangeAspect="1" noChangeArrowheads="1"/>
          </p:cNvPicPr>
          <p:nvPr/>
        </p:nvPicPr>
        <p:blipFill>
          <a:blip r:embed="rId2"/>
          <a:srcRect/>
          <a:stretch>
            <a:fillRect/>
          </a:stretch>
        </p:blipFill>
        <p:spPr bwMode="auto">
          <a:xfrm>
            <a:off x="684213" y="1412875"/>
            <a:ext cx="7272337" cy="151606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28" y="0"/>
            <a:ext cx="6082838" cy="924475"/>
          </a:xfrm>
        </p:spPr>
        <p:txBody>
          <a:bodyPr>
            <a:normAutofit fontScale="90000"/>
          </a:bodyPr>
          <a:lstStyle/>
          <a:p>
            <a:r>
              <a:rPr lang="kk-KZ"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Биологиялық активті нүктелер. Акупунктуара</a:t>
            </a:r>
            <a:endParaRPr 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908720"/>
            <a:ext cx="883900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0064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56044" cy="5940088"/>
          </a:xfrm>
          <a:prstGeom prst="rect">
            <a:avLst/>
          </a:prstGeom>
        </p:spPr>
        <p:txBody>
          <a:bodyPr wrap="square">
            <a:spAutoFit/>
          </a:bodyPr>
          <a:lstStyle/>
          <a:p>
            <a:pPr indent="404813" algn="just"/>
            <a:r>
              <a:rPr lang="ru-RU" sz="2000" dirty="0" err="1" smtClean="0"/>
              <a:t>Әртүрлі</a:t>
            </a:r>
            <a:r>
              <a:rPr lang="ru-RU" sz="2000" dirty="0" smtClean="0"/>
              <a:t> </a:t>
            </a:r>
            <a:r>
              <a:rPr lang="ru-RU" sz="2000" dirty="0" err="1"/>
              <a:t>физиологиялық</a:t>
            </a:r>
            <a:r>
              <a:rPr lang="ru-RU" sz="2000" dirty="0"/>
              <a:t> </a:t>
            </a:r>
            <a:r>
              <a:rPr lang="ru-RU" sz="2000" dirty="0" err="1"/>
              <a:t>функцияларды</a:t>
            </a:r>
            <a:r>
              <a:rPr lang="ru-RU" sz="2000" dirty="0"/>
              <a:t> </a:t>
            </a:r>
            <a:r>
              <a:rPr lang="ru-RU" sz="2000" dirty="0" err="1"/>
              <a:t>реттеуге</a:t>
            </a:r>
            <a:r>
              <a:rPr lang="ru-RU" sz="2000" dirty="0"/>
              <a:t> </a:t>
            </a:r>
            <a:r>
              <a:rPr lang="ru-RU" sz="2000" dirty="0" err="1"/>
              <a:t>қатысатын</a:t>
            </a:r>
            <a:r>
              <a:rPr lang="ru-RU" sz="2000" dirty="0"/>
              <a:t> </a:t>
            </a:r>
            <a:r>
              <a:rPr lang="ru-RU" sz="2000" b="1" dirty="0" err="1">
                <a:solidFill>
                  <a:srgbClr val="FF0000"/>
                </a:solidFill>
              </a:rPr>
              <a:t>тері</a:t>
            </a:r>
            <a:r>
              <a:rPr lang="ru-RU" sz="2000" b="1" dirty="0">
                <a:solidFill>
                  <a:srgbClr val="FF0000"/>
                </a:solidFill>
              </a:rPr>
              <a:t> </a:t>
            </a:r>
            <a:r>
              <a:rPr lang="ru-RU" sz="2000" b="1" dirty="0" err="1">
                <a:solidFill>
                  <a:srgbClr val="FF0000"/>
                </a:solidFill>
              </a:rPr>
              <a:t>қасиеттері</a:t>
            </a:r>
            <a:r>
              <a:rPr lang="ru-RU" sz="2000" b="1" dirty="0">
                <a:solidFill>
                  <a:srgbClr val="FF0000"/>
                </a:solidFill>
              </a:rPr>
              <a:t> </a:t>
            </a:r>
            <a:r>
              <a:rPr lang="ru-RU" sz="2000" dirty="0" err="1"/>
              <a:t>ерте</a:t>
            </a:r>
            <a:r>
              <a:rPr lang="ru-RU" sz="2000" dirty="0"/>
              <a:t> </a:t>
            </a:r>
            <a:r>
              <a:rPr lang="ru-RU" sz="2000" dirty="0" err="1"/>
              <a:t>заманнан</a:t>
            </a:r>
            <a:r>
              <a:rPr lang="ru-RU" sz="2000" dirty="0"/>
              <a:t> </a:t>
            </a:r>
            <a:r>
              <a:rPr lang="ru-RU" sz="2000" dirty="0" err="1"/>
              <a:t>белгілі</a:t>
            </a:r>
            <a:r>
              <a:rPr lang="ru-RU" sz="2000" dirty="0"/>
              <a:t>. </a:t>
            </a:r>
          </a:p>
          <a:p>
            <a:pPr indent="404813" algn="just"/>
            <a:r>
              <a:rPr lang="ru-RU" sz="2000" dirty="0" err="1"/>
              <a:t>Терідегі</a:t>
            </a:r>
            <a:r>
              <a:rPr lang="ru-RU" sz="2000" dirty="0"/>
              <a:t> </a:t>
            </a:r>
            <a:r>
              <a:rPr lang="ru-RU" sz="2000" dirty="0" err="1"/>
              <a:t>әртүрлі</a:t>
            </a:r>
            <a:r>
              <a:rPr lang="ru-RU" sz="2000" dirty="0"/>
              <a:t> </a:t>
            </a:r>
            <a:r>
              <a:rPr lang="ru-RU" sz="2000" dirty="0" err="1"/>
              <a:t>рефлекторлық</a:t>
            </a:r>
            <a:r>
              <a:rPr lang="ru-RU" sz="2000" dirty="0"/>
              <a:t> </a:t>
            </a:r>
            <a:r>
              <a:rPr lang="ru-RU" sz="2000" dirty="0" err="1"/>
              <a:t>аймақтарды</a:t>
            </a:r>
            <a:r>
              <a:rPr lang="ru-RU" sz="2000" dirty="0"/>
              <a:t> </a:t>
            </a:r>
            <a:r>
              <a:rPr lang="ru-RU" sz="2000" dirty="0" err="1"/>
              <a:t>тітіркендіргенде</a:t>
            </a:r>
            <a:r>
              <a:rPr lang="ru-RU" sz="2000" dirty="0"/>
              <a:t> </a:t>
            </a:r>
            <a:r>
              <a:rPr lang="ru-RU" sz="2000" b="1" dirty="0" err="1"/>
              <a:t>ауыртпалық</a:t>
            </a:r>
            <a:r>
              <a:rPr lang="ru-RU" sz="2000" b="1" dirty="0"/>
              <a:t>, </a:t>
            </a:r>
            <a:r>
              <a:rPr lang="ru-RU" sz="2000" b="1" dirty="0" err="1"/>
              <a:t>сіреспе</a:t>
            </a:r>
            <a:r>
              <a:rPr lang="ru-RU" sz="2000" b="1" dirty="0"/>
              <a:t>, </a:t>
            </a:r>
            <a:r>
              <a:rPr lang="ru-RU" sz="2000" b="1" dirty="0" err="1"/>
              <a:t>қан</a:t>
            </a:r>
            <a:r>
              <a:rPr lang="ru-RU" sz="2000" b="1" dirty="0"/>
              <a:t> </a:t>
            </a:r>
            <a:r>
              <a:rPr lang="ru-RU" sz="2000" b="1" dirty="0" err="1"/>
              <a:t>айналымы</a:t>
            </a:r>
            <a:r>
              <a:rPr lang="ru-RU" sz="2000" b="1" dirty="0"/>
              <a:t> </a:t>
            </a:r>
            <a:r>
              <a:rPr lang="ru-RU" sz="2000" b="1" dirty="0" err="1"/>
              <a:t>күшейіп</a:t>
            </a:r>
            <a:r>
              <a:rPr lang="ru-RU" sz="2000" b="1" dirty="0"/>
              <a:t> </a:t>
            </a:r>
            <a:r>
              <a:rPr lang="ru-RU" sz="2000" b="1" dirty="0" err="1"/>
              <a:t>немесе</a:t>
            </a:r>
            <a:r>
              <a:rPr lang="ru-RU" sz="2000" b="1" dirty="0"/>
              <a:t> </a:t>
            </a:r>
            <a:r>
              <a:rPr lang="ru-RU" sz="2000" b="1" dirty="0" err="1"/>
              <a:t>әлсірейтініне</a:t>
            </a:r>
            <a:r>
              <a:rPr lang="ru-RU" sz="2000" b="1" dirty="0"/>
              <a:t>, </a:t>
            </a:r>
            <a:r>
              <a:rPr lang="ru-RU" sz="2000" b="1" dirty="0" err="1"/>
              <a:t>жүрек</a:t>
            </a:r>
            <a:r>
              <a:rPr lang="ru-RU" sz="2000" b="1" dirty="0"/>
              <a:t> </a:t>
            </a:r>
            <a:r>
              <a:rPr lang="ru-RU" sz="2000" b="1" dirty="0" err="1"/>
              <a:t>қызметінің</a:t>
            </a:r>
            <a:r>
              <a:rPr lang="ru-RU" sz="2000" b="1" dirty="0"/>
              <a:t> </a:t>
            </a:r>
            <a:r>
              <a:rPr lang="ru-RU" sz="2000" b="1" dirty="0" err="1"/>
              <a:t>ырғағын</a:t>
            </a:r>
            <a:r>
              <a:rPr lang="ru-RU" sz="2000" b="1" dirty="0"/>
              <a:t> </a:t>
            </a:r>
            <a:r>
              <a:rPr lang="ru-RU" sz="2000" b="1" dirty="0" err="1"/>
              <a:t>жылдамдатып</a:t>
            </a:r>
            <a:r>
              <a:rPr lang="ru-RU" sz="2000" b="1" dirty="0"/>
              <a:t> </a:t>
            </a:r>
            <a:r>
              <a:rPr lang="ru-RU" sz="2000" b="1" dirty="0" err="1"/>
              <a:t>немесе</a:t>
            </a:r>
            <a:r>
              <a:rPr lang="ru-RU" sz="2000" b="1" dirty="0"/>
              <a:t> </a:t>
            </a:r>
            <a:r>
              <a:rPr lang="ru-RU" sz="2000" b="1" dirty="0" err="1"/>
              <a:t>төмендететініне</a:t>
            </a:r>
            <a:r>
              <a:rPr lang="ru-RU" sz="2000" b="1" dirty="0"/>
              <a:t> </a:t>
            </a:r>
            <a:r>
              <a:rPr lang="ru-RU" sz="2000" dirty="0" err="1"/>
              <a:t>ешқандай</a:t>
            </a:r>
            <a:r>
              <a:rPr lang="ru-RU" sz="2000" dirty="0"/>
              <a:t> </a:t>
            </a:r>
            <a:r>
              <a:rPr lang="ru-RU" sz="2000" dirty="0" err="1"/>
              <a:t>күмән</a:t>
            </a:r>
            <a:r>
              <a:rPr lang="ru-RU" sz="2000" dirty="0"/>
              <a:t> </a:t>
            </a:r>
            <a:r>
              <a:rPr lang="ru-RU" sz="2000" dirty="0" err="1"/>
              <a:t>келтірмейді</a:t>
            </a:r>
            <a:r>
              <a:rPr lang="ru-RU" sz="2000" dirty="0"/>
              <a:t>. </a:t>
            </a:r>
          </a:p>
          <a:p>
            <a:pPr indent="404813" algn="just"/>
            <a:r>
              <a:rPr lang="ru-RU" sz="2000" dirty="0"/>
              <a:t>Гиппократ </a:t>
            </a:r>
            <a:r>
              <a:rPr lang="ru-RU" sz="2000" dirty="0" err="1"/>
              <a:t>заманында</a:t>
            </a:r>
            <a:r>
              <a:rPr lang="ru-RU" sz="2000" dirty="0"/>
              <a:t> </a:t>
            </a:r>
            <a:r>
              <a:rPr lang="ru-RU" sz="2000" dirty="0" err="1"/>
              <a:t>қолданылған</a:t>
            </a:r>
            <a:r>
              <a:rPr lang="ru-RU" sz="2000" dirty="0"/>
              <a:t> </a:t>
            </a:r>
            <a:r>
              <a:rPr lang="ru-RU" sz="2000" dirty="0" err="1"/>
              <a:t>әртүрлі</a:t>
            </a:r>
            <a:r>
              <a:rPr lang="ru-RU" sz="2000" dirty="0"/>
              <a:t> </a:t>
            </a:r>
            <a:r>
              <a:rPr lang="ru-RU" sz="2000" b="1" dirty="0" err="1"/>
              <a:t>күйдірулер</a:t>
            </a:r>
            <a:r>
              <a:rPr lang="ru-RU" sz="2000" b="1" dirty="0"/>
              <a:t>, </a:t>
            </a:r>
            <a:r>
              <a:rPr lang="ru-RU" sz="2000" b="1" dirty="0" err="1"/>
              <a:t>пластырлар</a:t>
            </a:r>
            <a:r>
              <a:rPr lang="ru-RU" sz="2000" b="1" dirty="0"/>
              <a:t>, банка </a:t>
            </a:r>
            <a:r>
              <a:rPr lang="ru-RU" sz="2000" b="1" dirty="0" err="1"/>
              <a:t>қою</a:t>
            </a:r>
            <a:r>
              <a:rPr lang="ru-RU" sz="2000" b="1" dirty="0"/>
              <a:t>, </a:t>
            </a:r>
            <a:r>
              <a:rPr lang="ru-RU" sz="2000" b="1" dirty="0" err="1"/>
              <a:t>ыстық</a:t>
            </a:r>
            <a:r>
              <a:rPr lang="ru-RU" sz="2000" b="1" dirty="0"/>
              <a:t> </a:t>
            </a:r>
            <a:r>
              <a:rPr lang="ru-RU" sz="2000" b="1" dirty="0" err="1"/>
              <a:t>немесе</a:t>
            </a:r>
            <a:r>
              <a:rPr lang="ru-RU" sz="2000" b="1" dirty="0"/>
              <a:t> </a:t>
            </a:r>
            <a:r>
              <a:rPr lang="ru-RU" sz="2000" b="1" dirty="0" err="1"/>
              <a:t>салқын</a:t>
            </a:r>
            <a:r>
              <a:rPr lang="ru-RU" sz="2000" b="1" dirty="0"/>
              <a:t> су </a:t>
            </a:r>
            <a:r>
              <a:rPr lang="ru-RU" sz="2000" b="1" dirty="0" err="1"/>
              <a:t>құю</a:t>
            </a:r>
            <a:r>
              <a:rPr lang="ru-RU" sz="2000" b="1" dirty="0"/>
              <a:t>, </a:t>
            </a:r>
            <a:r>
              <a:rPr lang="ru-RU" sz="2000" b="1" dirty="0" err="1"/>
              <a:t>сүртіну</a:t>
            </a:r>
            <a:r>
              <a:rPr lang="ru-RU" sz="2000" b="1" dirty="0"/>
              <a:t>, </a:t>
            </a:r>
            <a:r>
              <a:rPr lang="ru-RU" sz="2000" b="1" dirty="0" err="1"/>
              <a:t>ванналар</a:t>
            </a:r>
            <a:r>
              <a:rPr lang="ru-RU" sz="2000" b="1" dirty="0"/>
              <a:t>, </a:t>
            </a:r>
            <a:r>
              <a:rPr lang="ru-RU" sz="2000" b="1" dirty="0" err="1"/>
              <a:t>массаждар</a:t>
            </a:r>
            <a:r>
              <a:rPr lang="ru-RU" sz="2000" b="1" dirty="0"/>
              <a:t> </a:t>
            </a:r>
            <a:r>
              <a:rPr lang="ru-RU" sz="2000" dirty="0" err="1"/>
              <a:t>қазіргі</a:t>
            </a:r>
            <a:r>
              <a:rPr lang="ru-RU" sz="2000" dirty="0"/>
              <a:t> </a:t>
            </a:r>
            <a:r>
              <a:rPr lang="ru-RU" sz="2000" dirty="0" err="1"/>
              <a:t>таңда</a:t>
            </a:r>
            <a:r>
              <a:rPr lang="ru-RU" sz="2000" dirty="0"/>
              <a:t> да </a:t>
            </a:r>
            <a:r>
              <a:rPr lang="ru-RU" sz="2000" dirty="0" err="1"/>
              <a:t>табысты</a:t>
            </a:r>
            <a:r>
              <a:rPr lang="ru-RU" sz="2000" dirty="0"/>
              <a:t> </a:t>
            </a:r>
            <a:r>
              <a:rPr lang="ru-RU" sz="2000" dirty="0" err="1"/>
              <a:t>қолданылып</a:t>
            </a:r>
            <a:r>
              <a:rPr lang="ru-RU" sz="2000" dirty="0"/>
              <a:t> </a:t>
            </a:r>
            <a:r>
              <a:rPr lang="ru-RU" sz="2000" dirty="0" err="1"/>
              <a:t>келеді</a:t>
            </a:r>
            <a:r>
              <a:rPr lang="ru-RU" sz="2000" dirty="0"/>
              <a:t>. </a:t>
            </a:r>
            <a:r>
              <a:rPr lang="ru-RU" sz="2000" dirty="0" err="1"/>
              <a:t>Сонымен</a:t>
            </a:r>
            <a:r>
              <a:rPr lang="ru-RU" sz="2000" dirty="0"/>
              <a:t> </a:t>
            </a:r>
            <a:r>
              <a:rPr lang="ru-RU" sz="2000" dirty="0" err="1"/>
              <a:t>қатар</a:t>
            </a:r>
            <a:r>
              <a:rPr lang="ru-RU" sz="2000" dirty="0"/>
              <a:t> </a:t>
            </a:r>
            <a:r>
              <a:rPr lang="ru-RU" sz="2000" dirty="0" err="1"/>
              <a:t>теріге</a:t>
            </a:r>
            <a:r>
              <a:rPr lang="ru-RU" sz="2000" dirty="0"/>
              <a:t> </a:t>
            </a:r>
            <a:r>
              <a:rPr lang="ru-RU" sz="2000" dirty="0" err="1"/>
              <a:t>әртүрлі</a:t>
            </a:r>
            <a:r>
              <a:rPr lang="ru-RU" sz="2000" dirty="0"/>
              <a:t> </a:t>
            </a:r>
            <a:r>
              <a:rPr lang="ru-RU" sz="2000" b="1" dirty="0" err="1"/>
              <a:t>химиялық-физикалық</a:t>
            </a:r>
            <a:r>
              <a:rPr lang="ru-RU" sz="2000" b="1" dirty="0"/>
              <a:t> </a:t>
            </a:r>
            <a:r>
              <a:rPr lang="ru-RU" sz="2000" b="1" dirty="0" err="1"/>
              <a:t>әсерлер</a:t>
            </a:r>
            <a:r>
              <a:rPr lang="ru-RU" sz="2000" b="1" dirty="0"/>
              <a:t> </a:t>
            </a:r>
            <a:r>
              <a:rPr lang="ru-RU" sz="2000" dirty="0" err="1"/>
              <a:t>бергенде</a:t>
            </a:r>
            <a:r>
              <a:rPr lang="ru-RU" sz="2000" dirty="0"/>
              <a:t> </a:t>
            </a:r>
            <a:r>
              <a:rPr lang="ru-RU" sz="2000" b="1" dirty="0" err="1">
                <a:solidFill>
                  <a:srgbClr val="FF0000"/>
                </a:solidFill>
              </a:rPr>
              <a:t>жалпы</a:t>
            </a:r>
            <a:r>
              <a:rPr lang="ru-RU" sz="2000" b="1" dirty="0">
                <a:solidFill>
                  <a:srgbClr val="FF0000"/>
                </a:solidFill>
              </a:rPr>
              <a:t> </a:t>
            </a:r>
            <a:r>
              <a:rPr lang="ru-RU" sz="2000" b="1" dirty="0" err="1">
                <a:solidFill>
                  <a:srgbClr val="FF0000"/>
                </a:solidFill>
              </a:rPr>
              <a:t>ағзада</a:t>
            </a:r>
            <a:r>
              <a:rPr lang="ru-RU" sz="2000" b="1" dirty="0">
                <a:solidFill>
                  <a:srgbClr val="FF0000"/>
                </a:solidFill>
              </a:rPr>
              <a:t> </a:t>
            </a:r>
            <a:r>
              <a:rPr lang="ru-RU" sz="2000" dirty="0" err="1"/>
              <a:t>немесе</a:t>
            </a:r>
            <a:r>
              <a:rPr lang="ru-RU" sz="2000" dirty="0"/>
              <a:t> </a:t>
            </a:r>
            <a:r>
              <a:rPr lang="ru-RU" sz="2000" b="1" dirty="0" err="1">
                <a:solidFill>
                  <a:srgbClr val="FF0000"/>
                </a:solidFill>
              </a:rPr>
              <a:t>оның</a:t>
            </a:r>
            <a:r>
              <a:rPr lang="ru-RU" sz="2000" b="1" dirty="0">
                <a:solidFill>
                  <a:srgbClr val="FF0000"/>
                </a:solidFill>
              </a:rPr>
              <a:t> </a:t>
            </a:r>
            <a:r>
              <a:rPr lang="ru-RU" sz="2000" b="1" dirty="0" err="1">
                <a:solidFill>
                  <a:srgbClr val="FF0000"/>
                </a:solidFill>
              </a:rPr>
              <a:t>жеке</a:t>
            </a:r>
            <a:r>
              <a:rPr lang="ru-RU" sz="2000" b="1" dirty="0">
                <a:solidFill>
                  <a:srgbClr val="FF0000"/>
                </a:solidFill>
              </a:rPr>
              <a:t> </a:t>
            </a:r>
            <a:r>
              <a:rPr lang="ru-RU" sz="2000" b="1" dirty="0" err="1">
                <a:solidFill>
                  <a:srgbClr val="FF0000"/>
                </a:solidFill>
              </a:rPr>
              <a:t>бөлігінде</a:t>
            </a:r>
            <a:r>
              <a:rPr lang="ru-RU" sz="2000" b="1" dirty="0">
                <a:solidFill>
                  <a:srgbClr val="FF0000"/>
                </a:solidFill>
              </a:rPr>
              <a:t> </a:t>
            </a:r>
            <a:r>
              <a:rPr lang="ru-RU" sz="2000" b="1" dirty="0" err="1">
                <a:solidFill>
                  <a:srgbClr val="FF0000"/>
                </a:solidFill>
              </a:rPr>
              <a:t>белгілі</a:t>
            </a:r>
            <a:r>
              <a:rPr lang="ru-RU" sz="2000" b="1" dirty="0">
                <a:solidFill>
                  <a:srgbClr val="FF0000"/>
                </a:solidFill>
              </a:rPr>
              <a:t> </a:t>
            </a:r>
            <a:r>
              <a:rPr lang="ru-RU" sz="2000" b="1" dirty="0" err="1">
                <a:solidFill>
                  <a:srgbClr val="FF0000"/>
                </a:solidFill>
              </a:rPr>
              <a:t>бір</a:t>
            </a:r>
            <a:r>
              <a:rPr lang="ru-RU" sz="2000" b="1" dirty="0">
                <a:solidFill>
                  <a:srgbClr val="FF0000"/>
                </a:solidFill>
              </a:rPr>
              <a:t> </a:t>
            </a:r>
            <a:r>
              <a:rPr lang="ru-RU" sz="2000" b="1" dirty="0" err="1">
                <a:solidFill>
                  <a:srgbClr val="FF0000"/>
                </a:solidFill>
              </a:rPr>
              <a:t>реакцияның</a:t>
            </a:r>
            <a:r>
              <a:rPr lang="ru-RU" sz="2000" b="1" dirty="0">
                <a:solidFill>
                  <a:srgbClr val="FF0000"/>
                </a:solidFill>
              </a:rPr>
              <a:t> </a:t>
            </a:r>
            <a:r>
              <a:rPr lang="ru-RU" sz="2000" b="1" dirty="0" err="1">
                <a:solidFill>
                  <a:srgbClr val="FF0000"/>
                </a:solidFill>
              </a:rPr>
              <a:t>туындайтынын</a:t>
            </a:r>
            <a:r>
              <a:rPr lang="ru-RU" sz="2000" b="1" dirty="0">
                <a:solidFill>
                  <a:srgbClr val="FF0000"/>
                </a:solidFill>
              </a:rPr>
              <a:t> </a:t>
            </a:r>
            <a:r>
              <a:rPr lang="ru-RU" sz="2000" dirty="0" err="1"/>
              <a:t>айта</a:t>
            </a:r>
            <a:r>
              <a:rPr lang="ru-RU" sz="2000" dirty="0"/>
              <a:t> </a:t>
            </a:r>
            <a:r>
              <a:rPr lang="ru-RU" sz="2000" dirty="0" err="1"/>
              <a:t>кетуге</a:t>
            </a:r>
            <a:r>
              <a:rPr lang="ru-RU" sz="2000" dirty="0"/>
              <a:t> </a:t>
            </a:r>
            <a:r>
              <a:rPr lang="ru-RU" sz="2000" dirty="0" err="1"/>
              <a:t>болады</a:t>
            </a:r>
            <a:r>
              <a:rPr lang="ru-RU" sz="2000" dirty="0"/>
              <a:t>.</a:t>
            </a:r>
          </a:p>
          <a:p>
            <a:pPr indent="404813" algn="just"/>
            <a:r>
              <a:rPr lang="ru-RU" sz="2000" b="1" dirty="0" err="1">
                <a:solidFill>
                  <a:srgbClr val="FF0000"/>
                </a:solidFill>
              </a:rPr>
              <a:t>Биологиялық</a:t>
            </a:r>
            <a:r>
              <a:rPr lang="ru-RU" sz="2000" b="1" dirty="0">
                <a:solidFill>
                  <a:srgbClr val="FF0000"/>
                </a:solidFill>
              </a:rPr>
              <a:t> </a:t>
            </a:r>
            <a:r>
              <a:rPr lang="ru-RU" sz="2000" b="1" dirty="0" err="1">
                <a:solidFill>
                  <a:srgbClr val="FF0000"/>
                </a:solidFill>
              </a:rPr>
              <a:t>активті</a:t>
            </a:r>
            <a:r>
              <a:rPr lang="ru-RU" sz="2000" b="1" dirty="0">
                <a:solidFill>
                  <a:srgbClr val="FF0000"/>
                </a:solidFill>
              </a:rPr>
              <a:t> </a:t>
            </a:r>
            <a:r>
              <a:rPr lang="ru-RU" sz="2000" b="1" dirty="0" err="1">
                <a:solidFill>
                  <a:srgbClr val="FF0000"/>
                </a:solidFill>
              </a:rPr>
              <a:t>нүктелер</a:t>
            </a:r>
            <a:r>
              <a:rPr lang="ru-RU" sz="2000" b="1" dirty="0">
                <a:solidFill>
                  <a:srgbClr val="FF0000"/>
                </a:solidFill>
              </a:rPr>
              <a:t> </a:t>
            </a:r>
            <a:r>
              <a:rPr lang="ru-RU" sz="2000" dirty="0"/>
              <a:t>(БАН) </a:t>
            </a:r>
            <a:r>
              <a:rPr lang="ru-RU" sz="2000" dirty="0" err="1"/>
              <a:t>дегеніміз</a:t>
            </a:r>
            <a:r>
              <a:rPr lang="ru-RU" sz="2000" dirty="0"/>
              <a:t> – </a:t>
            </a:r>
            <a:r>
              <a:rPr lang="ru-RU" sz="2000" dirty="0" err="1"/>
              <a:t>физиологиялық</a:t>
            </a:r>
            <a:r>
              <a:rPr lang="ru-RU" sz="2000" dirty="0"/>
              <a:t> </a:t>
            </a:r>
            <a:r>
              <a:rPr lang="ru-RU" sz="2000" dirty="0" err="1"/>
              <a:t>бейімделушілік</a:t>
            </a:r>
            <a:r>
              <a:rPr lang="ru-RU" sz="2000" dirty="0"/>
              <a:t> </a:t>
            </a:r>
            <a:r>
              <a:rPr lang="ru-RU" sz="2000" dirty="0" err="1"/>
              <a:t>процесінде</a:t>
            </a:r>
            <a:r>
              <a:rPr lang="ru-RU" sz="2000" dirty="0"/>
              <a:t> </a:t>
            </a:r>
            <a:r>
              <a:rPr lang="ru-RU" sz="2000" dirty="0" err="1"/>
              <a:t>негізгі</a:t>
            </a:r>
            <a:r>
              <a:rPr lang="ru-RU" sz="2000" dirty="0"/>
              <a:t> </a:t>
            </a:r>
            <a:r>
              <a:rPr lang="ru-RU" sz="2000" dirty="0" err="1"/>
              <a:t>функцияны</a:t>
            </a:r>
            <a:r>
              <a:rPr lang="ru-RU" sz="2000" dirty="0"/>
              <a:t> </a:t>
            </a:r>
            <a:r>
              <a:rPr lang="ru-RU" sz="2000" dirty="0" err="1"/>
              <a:t>атқаратын</a:t>
            </a:r>
            <a:r>
              <a:rPr lang="ru-RU" sz="2000" dirty="0"/>
              <a:t>, </a:t>
            </a:r>
            <a:r>
              <a:rPr lang="ru-RU" sz="2000" b="1" dirty="0">
                <a:solidFill>
                  <a:srgbClr val="FF0000"/>
                </a:solidFill>
              </a:rPr>
              <a:t>“</a:t>
            </a:r>
            <a:r>
              <a:rPr lang="ru-RU" sz="2000" b="1" dirty="0" err="1">
                <a:solidFill>
                  <a:srgbClr val="FF0000"/>
                </a:solidFill>
              </a:rPr>
              <a:t>дене</a:t>
            </a:r>
            <a:r>
              <a:rPr lang="ru-RU" sz="2000" b="1" dirty="0">
                <a:solidFill>
                  <a:srgbClr val="FF0000"/>
                </a:solidFill>
              </a:rPr>
              <a:t> </a:t>
            </a:r>
            <a:r>
              <a:rPr lang="ru-RU" sz="2000" b="1" dirty="0" err="1">
                <a:solidFill>
                  <a:srgbClr val="FF0000"/>
                </a:solidFill>
              </a:rPr>
              <a:t>жабыны</a:t>
            </a:r>
            <a:r>
              <a:rPr lang="ru-RU" sz="2000" b="1" dirty="0">
                <a:solidFill>
                  <a:srgbClr val="FF0000"/>
                </a:solidFill>
              </a:rPr>
              <a:t> – </a:t>
            </a:r>
            <a:r>
              <a:rPr lang="ru-RU" sz="2000" b="1" dirty="0" err="1">
                <a:solidFill>
                  <a:srgbClr val="FF0000"/>
                </a:solidFill>
              </a:rPr>
              <a:t>ішкі</a:t>
            </a:r>
            <a:r>
              <a:rPr lang="ru-RU" sz="2000" b="1" dirty="0">
                <a:solidFill>
                  <a:srgbClr val="FF0000"/>
                </a:solidFill>
              </a:rPr>
              <a:t> </a:t>
            </a:r>
            <a:r>
              <a:rPr lang="ru-RU" sz="2000" b="1" dirty="0" err="1">
                <a:solidFill>
                  <a:srgbClr val="FF0000"/>
                </a:solidFill>
              </a:rPr>
              <a:t>мүшелер</a:t>
            </a:r>
            <a:r>
              <a:rPr lang="ru-RU" sz="2000" b="1" dirty="0">
                <a:solidFill>
                  <a:srgbClr val="FF0000"/>
                </a:solidFill>
              </a:rPr>
              <a:t>”</a:t>
            </a:r>
            <a:r>
              <a:rPr lang="ru-RU" sz="2000" dirty="0"/>
              <a:t> </a:t>
            </a:r>
            <a:r>
              <a:rPr lang="ru-RU" sz="2000" dirty="0" err="1"/>
              <a:t>арасындағы</a:t>
            </a:r>
            <a:r>
              <a:rPr lang="ru-RU" sz="2000" dirty="0"/>
              <a:t> </a:t>
            </a:r>
            <a:r>
              <a:rPr lang="ru-RU" sz="2000" dirty="0" err="1"/>
              <a:t>өзара</a:t>
            </a:r>
            <a:r>
              <a:rPr lang="ru-RU" sz="2000" dirty="0"/>
              <a:t> </a:t>
            </a:r>
            <a:r>
              <a:rPr lang="ru-RU" sz="2000" dirty="0" err="1"/>
              <a:t>әсерлесу</a:t>
            </a:r>
            <a:r>
              <a:rPr lang="ru-RU" sz="2000" dirty="0"/>
              <a:t> </a:t>
            </a:r>
            <a:r>
              <a:rPr lang="ru-RU" sz="2000" dirty="0" err="1"/>
              <a:t>жүйесінің</a:t>
            </a:r>
            <a:r>
              <a:rPr lang="ru-RU" sz="2000" dirty="0"/>
              <a:t> аса </a:t>
            </a:r>
            <a:r>
              <a:rPr lang="ru-RU" sz="2000" dirty="0" err="1"/>
              <a:t>белсенді</a:t>
            </a:r>
            <a:r>
              <a:rPr lang="ru-RU" sz="2000" dirty="0"/>
              <a:t> </a:t>
            </a:r>
            <a:r>
              <a:rPr lang="ru-RU" sz="2000" dirty="0" err="1"/>
              <a:t>қасиеттерінің</a:t>
            </a:r>
            <a:r>
              <a:rPr lang="ru-RU" sz="2000" dirty="0"/>
              <a:t> </a:t>
            </a:r>
            <a:r>
              <a:rPr lang="ru-RU" sz="2000" b="1" dirty="0" err="1"/>
              <a:t>тері</a:t>
            </a:r>
            <a:r>
              <a:rPr lang="ru-RU" sz="2000" b="1" dirty="0"/>
              <a:t> </a:t>
            </a:r>
            <a:r>
              <a:rPr lang="ru-RU" sz="2000" b="1" dirty="0" err="1"/>
              <a:t>жабынында</a:t>
            </a:r>
            <a:r>
              <a:rPr lang="ru-RU" sz="2000" b="1" dirty="0"/>
              <a:t> </a:t>
            </a:r>
            <a:r>
              <a:rPr lang="ru-RU" sz="2000" b="1" dirty="0" err="1"/>
              <a:t>кескінделген</a:t>
            </a:r>
            <a:r>
              <a:rPr lang="ru-RU" sz="2000" b="1" dirty="0"/>
              <a:t> </a:t>
            </a:r>
            <a:r>
              <a:rPr lang="ru-RU" sz="2000" b="1" dirty="0" err="1">
                <a:solidFill>
                  <a:srgbClr val="FF0000"/>
                </a:solidFill>
              </a:rPr>
              <a:t>рефлекторлық</a:t>
            </a:r>
            <a:r>
              <a:rPr lang="ru-RU" sz="2000" b="1" dirty="0">
                <a:solidFill>
                  <a:srgbClr val="FF0000"/>
                </a:solidFill>
              </a:rPr>
              <a:t> </a:t>
            </a:r>
            <a:r>
              <a:rPr lang="ru-RU" sz="2000" b="1" dirty="0" err="1">
                <a:solidFill>
                  <a:srgbClr val="FF0000"/>
                </a:solidFill>
              </a:rPr>
              <a:t>аймағы</a:t>
            </a:r>
            <a:r>
              <a:rPr lang="ru-RU" sz="2000" dirty="0"/>
              <a:t>. </a:t>
            </a:r>
          </a:p>
          <a:p>
            <a:pPr indent="404813" algn="just"/>
            <a:r>
              <a:rPr lang="ru-RU" sz="2000" dirty="0" err="1"/>
              <a:t>Қазіргі</a:t>
            </a:r>
            <a:r>
              <a:rPr lang="ru-RU" sz="2000" dirty="0"/>
              <a:t> </a:t>
            </a:r>
            <a:r>
              <a:rPr lang="ru-RU" sz="2000" dirty="0" err="1"/>
              <a:t>таңда</a:t>
            </a:r>
            <a:r>
              <a:rPr lang="ru-RU" sz="2000" dirty="0"/>
              <a:t> </a:t>
            </a:r>
            <a:r>
              <a:rPr lang="ru-RU" sz="2000" dirty="0" err="1"/>
              <a:t>мұндай</a:t>
            </a:r>
            <a:r>
              <a:rPr lang="ru-RU" sz="2000" dirty="0"/>
              <a:t> </a:t>
            </a:r>
            <a:r>
              <a:rPr lang="ru-RU" sz="2000" dirty="0" err="1"/>
              <a:t>нүктелерді</a:t>
            </a:r>
            <a:r>
              <a:rPr lang="ru-RU" sz="2000" dirty="0"/>
              <a:t> </a:t>
            </a:r>
            <a:r>
              <a:rPr lang="ru-RU" sz="2000" dirty="0" err="1"/>
              <a:t>дәрігерлер</a:t>
            </a:r>
            <a:r>
              <a:rPr lang="ru-RU" sz="2000" dirty="0"/>
              <a:t> </a:t>
            </a:r>
            <a:r>
              <a:rPr lang="ru-RU" sz="2000" dirty="0" err="1"/>
              <a:t>диагностикалық</a:t>
            </a:r>
            <a:r>
              <a:rPr lang="ru-RU" sz="2000" dirty="0"/>
              <a:t> </a:t>
            </a:r>
            <a:r>
              <a:rPr lang="ru-RU" sz="2000" dirty="0" err="1"/>
              <a:t>мақсатта</a:t>
            </a:r>
            <a:r>
              <a:rPr lang="ru-RU" sz="2000" dirty="0"/>
              <a:t> </a:t>
            </a:r>
            <a:r>
              <a:rPr lang="ru-RU" sz="2000" dirty="0" err="1"/>
              <a:t>қолданылып</a:t>
            </a:r>
            <a:r>
              <a:rPr lang="ru-RU" sz="2000" dirty="0"/>
              <a:t> </a:t>
            </a:r>
            <a:r>
              <a:rPr lang="ru-RU" sz="2000" dirty="0" err="1"/>
              <a:t>келеді</a:t>
            </a:r>
            <a:r>
              <a:rPr lang="ru-RU" sz="2000" dirty="0"/>
              <a:t>. </a:t>
            </a:r>
            <a:r>
              <a:rPr lang="ru-RU" sz="2000" b="1" dirty="0"/>
              <a:t>Мак-</a:t>
            </a:r>
            <a:r>
              <a:rPr lang="ru-RU" sz="2000" b="1" dirty="0" err="1"/>
              <a:t>Бурней</a:t>
            </a:r>
            <a:r>
              <a:rPr lang="ru-RU" sz="2000" b="1" dirty="0"/>
              <a:t>, Мак-</a:t>
            </a:r>
            <a:r>
              <a:rPr lang="ru-RU" sz="2000" b="1" dirty="0" err="1"/>
              <a:t>Кензи</a:t>
            </a:r>
            <a:r>
              <a:rPr lang="ru-RU" sz="2000" b="1" dirty="0"/>
              <a:t> </a:t>
            </a:r>
            <a:r>
              <a:rPr lang="ru-RU" sz="2000" b="1" dirty="0" err="1"/>
              <a:t>және</a:t>
            </a:r>
            <a:r>
              <a:rPr lang="ru-RU" sz="2000" b="1" dirty="0"/>
              <a:t> </a:t>
            </a:r>
            <a:r>
              <a:rPr lang="ru-RU" sz="2000" b="1" dirty="0" err="1"/>
              <a:t>Видаль</a:t>
            </a:r>
            <a:r>
              <a:rPr lang="ru-RU" sz="2000" b="1" dirty="0"/>
              <a:t>, </a:t>
            </a:r>
            <a:r>
              <a:rPr lang="ru-RU" sz="2000" b="1" dirty="0" err="1"/>
              <a:t>Боас</a:t>
            </a:r>
            <a:r>
              <a:rPr lang="ru-RU" sz="2000" b="1" dirty="0"/>
              <a:t> </a:t>
            </a:r>
            <a:r>
              <a:rPr lang="ru-RU" sz="2000" b="1" dirty="0" err="1"/>
              <a:t>т.б</a:t>
            </a:r>
            <a:r>
              <a:rPr lang="ru-RU" sz="2000" b="1" dirty="0"/>
              <a:t>. </a:t>
            </a:r>
            <a:r>
              <a:rPr lang="ru-RU" sz="2000" b="1" dirty="0" err="1"/>
              <a:t>ауыртпалық</a:t>
            </a:r>
            <a:r>
              <a:rPr lang="ru-RU" sz="2000" b="1" dirty="0"/>
              <a:t> </a:t>
            </a:r>
            <a:r>
              <a:rPr lang="ru-RU" sz="2000" b="1" dirty="0" err="1"/>
              <a:t>нүктелері</a:t>
            </a:r>
            <a:r>
              <a:rPr lang="ru-RU" sz="2000" b="1" dirty="0"/>
              <a:t>, </a:t>
            </a:r>
            <a:r>
              <a:rPr lang="ru-RU" sz="2000" b="1" dirty="0" err="1"/>
              <a:t>Жарико</a:t>
            </a:r>
            <a:r>
              <a:rPr lang="ru-RU" sz="2000" b="1" dirty="0"/>
              <a:t> </a:t>
            </a:r>
            <a:r>
              <a:rPr lang="ru-RU" sz="2000" b="1" dirty="0" err="1"/>
              <a:t>және</a:t>
            </a:r>
            <a:r>
              <a:rPr lang="ru-RU" sz="2000" b="1" dirty="0"/>
              <a:t> Захарьин-</a:t>
            </a:r>
            <a:r>
              <a:rPr lang="ru-RU" sz="2000" b="1" dirty="0" err="1"/>
              <a:t>Геда</a:t>
            </a:r>
            <a:r>
              <a:rPr lang="ru-RU" sz="2000" b="1" dirty="0"/>
              <a:t> </a:t>
            </a:r>
            <a:r>
              <a:rPr lang="ru-RU" sz="2000" b="1" dirty="0" err="1"/>
              <a:t>аймағы</a:t>
            </a:r>
            <a:r>
              <a:rPr lang="ru-RU" sz="2000" b="1" dirty="0"/>
              <a:t> </a:t>
            </a:r>
            <a:r>
              <a:rPr lang="ru-RU" sz="2000" dirty="0" err="1"/>
              <a:t>жақсы</a:t>
            </a:r>
            <a:r>
              <a:rPr lang="ru-RU" sz="2000" dirty="0"/>
              <a:t> </a:t>
            </a:r>
            <a:r>
              <a:rPr lang="ru-RU" sz="2000" dirty="0" err="1"/>
              <a:t>белгілі</a:t>
            </a:r>
            <a:r>
              <a:rPr lang="ru-RU" sz="2000" dirty="0"/>
              <a:t> </a:t>
            </a:r>
            <a:r>
              <a:rPr lang="ru-RU" sz="2000" dirty="0" err="1"/>
              <a:t>және</a:t>
            </a:r>
            <a:r>
              <a:rPr lang="ru-RU" sz="2000" dirty="0"/>
              <a:t> </a:t>
            </a:r>
            <a:r>
              <a:rPr lang="ru-RU" sz="2000" dirty="0" err="1"/>
              <a:t>диагностикада</a:t>
            </a:r>
            <a:r>
              <a:rPr lang="ru-RU" sz="2000" dirty="0"/>
              <a:t>, </a:t>
            </a:r>
            <a:r>
              <a:rPr lang="ru-RU" sz="2000" dirty="0" err="1"/>
              <a:t>емдік</a:t>
            </a:r>
            <a:r>
              <a:rPr lang="ru-RU" sz="2000" dirty="0"/>
              <a:t> </a:t>
            </a:r>
            <a:r>
              <a:rPr lang="ru-RU" sz="2000" dirty="0" err="1"/>
              <a:t>процедурада</a:t>
            </a:r>
            <a:r>
              <a:rPr lang="ru-RU" sz="2000" dirty="0"/>
              <a:t> </a:t>
            </a:r>
            <a:r>
              <a:rPr lang="ru-RU" sz="2000" dirty="0" err="1"/>
              <a:t>кеңінен</a:t>
            </a:r>
            <a:r>
              <a:rPr lang="ru-RU" sz="2000" dirty="0"/>
              <a:t> </a:t>
            </a:r>
            <a:r>
              <a:rPr lang="ru-RU" sz="2000" dirty="0" err="1"/>
              <a:t>пайдаланылады</a:t>
            </a:r>
            <a:r>
              <a:rPr lang="ru-RU" sz="2000" dirty="0"/>
              <a:t>.</a:t>
            </a:r>
          </a:p>
        </p:txBody>
      </p:sp>
    </p:spTree>
    <p:extLst>
      <p:ext uri="{BB962C8B-B14F-4D97-AF65-F5344CB8AC3E}">
        <p14:creationId xmlns:p14="http://schemas.microsoft.com/office/powerpoint/2010/main" val="2797442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E57ECF-3314-42B2-AF48-B45ACF208B47}"/>
              </a:ext>
            </a:extLst>
          </p:cNvPr>
          <p:cNvSpPr>
            <a:spLocks noGrp="1"/>
          </p:cNvSpPr>
          <p:nvPr>
            <p:ph type="title"/>
          </p:nvPr>
        </p:nvSpPr>
        <p:spPr/>
        <p:txBody>
          <a:bodyPr/>
          <a:lstStyle/>
          <a:p>
            <a:r>
              <a:rPr lang="kk-KZ" dirty="0">
                <a:solidFill>
                  <a:schemeClr val="tx1"/>
                </a:solidFill>
              </a:rPr>
              <a:t>Пайдаланылған әдебиеттер:</a:t>
            </a:r>
            <a:endParaRPr lang="ru-KZ" dirty="0">
              <a:solidFill>
                <a:schemeClr val="tx1"/>
              </a:solidFill>
            </a:endParaRPr>
          </a:p>
        </p:txBody>
      </p:sp>
      <p:sp>
        <p:nvSpPr>
          <p:cNvPr id="3" name="Текст 2">
            <a:extLst>
              <a:ext uri="{FF2B5EF4-FFF2-40B4-BE49-F238E27FC236}">
                <a16:creationId xmlns:a16="http://schemas.microsoft.com/office/drawing/2014/main" id="{F6026770-FAC1-433B-93B8-7E7B4BB6B5E4}"/>
              </a:ext>
            </a:extLst>
          </p:cNvPr>
          <p:cNvSpPr>
            <a:spLocks noGrp="1"/>
          </p:cNvSpPr>
          <p:nvPr>
            <p:ph idx="1"/>
          </p:nvPr>
        </p:nvSpPr>
        <p:spPr/>
        <p:txBody>
          <a:bodyPr>
            <a:normAutofit fontScale="70000" lnSpcReduction="20000"/>
          </a:bodyPr>
          <a:lstStyle/>
          <a:p>
            <a:r>
              <a:rPr lang="kk-KZ" dirty="0">
                <a:solidFill>
                  <a:schemeClr val="tx1"/>
                </a:solidFill>
              </a:rPr>
              <a:t>1. "Адам мен жануарлар терісіндегі активті нүктелер“ биофизка зертханалық сабақ  нұсқасы.</a:t>
            </a:r>
          </a:p>
          <a:p>
            <a:r>
              <a:rPr lang="kk-KZ" dirty="0">
                <a:solidFill>
                  <a:schemeClr val="tx1"/>
                </a:solidFill>
              </a:rPr>
              <a:t>2. </a:t>
            </a:r>
            <a:r>
              <a:rPr lang="en-US" dirty="0">
                <a:solidFill>
                  <a:schemeClr val="tx1"/>
                </a:solidFill>
                <a:hlinkClick r:id="rId2">
                  <a:extLst>
                    <a:ext uri="{A12FA001-AC4F-418D-AE19-62706E023703}">
                      <ahyp:hlinkClr xmlns="" xmlns:ahyp="http://schemas.microsoft.com/office/drawing/2018/hyperlinkcolor" val="tx"/>
                    </a:ext>
                  </a:extLst>
                </a:hlinkClick>
              </a:rPr>
              <a:t>https://med-info.ru/content/view/2901</a:t>
            </a:r>
            <a:endParaRPr lang="kk-KZ" dirty="0">
              <a:solidFill>
                <a:schemeClr val="tx1"/>
              </a:solidFill>
            </a:endParaRPr>
          </a:p>
          <a:p>
            <a:r>
              <a:rPr lang="kk-KZ" dirty="0">
                <a:solidFill>
                  <a:schemeClr val="tx1"/>
                </a:solidFill>
              </a:rPr>
              <a:t>3. </a:t>
            </a:r>
            <a:r>
              <a:rPr lang="en-US" dirty="0">
                <a:solidFill>
                  <a:schemeClr val="tx1"/>
                </a:solidFill>
                <a:hlinkClick r:id="rId3">
                  <a:extLst>
                    <a:ext uri="{A12FA001-AC4F-418D-AE19-62706E023703}">
                      <ahyp:hlinkClr xmlns="" xmlns:ahyp="http://schemas.microsoft.com/office/drawing/2018/hyperlinkcolor" val="tx"/>
                    </a:ext>
                  </a:extLst>
                </a:hlinkClick>
              </a:rPr>
              <a:t>https://spravochnick.ru/sociologiya/refleksologiya/</a:t>
            </a:r>
            <a:endParaRPr lang="kk-KZ" dirty="0">
              <a:solidFill>
                <a:schemeClr val="tx1"/>
              </a:solidFill>
            </a:endParaRPr>
          </a:p>
          <a:p>
            <a:r>
              <a:rPr lang="kk-KZ" dirty="0" smtClean="0">
                <a:solidFill>
                  <a:schemeClr val="tx1"/>
                </a:solidFill>
              </a:rPr>
              <a:t>4. </a:t>
            </a:r>
            <a:r>
              <a:rPr lang="en-US" dirty="0" smtClean="0">
                <a:solidFill>
                  <a:schemeClr val="tx1"/>
                </a:solidFill>
                <a:hlinkClick r:id="rId4">
                  <a:extLst>
                    <a:ext uri="{A12FA001-AC4F-418D-AE19-62706E023703}">
                      <ahyp:hlinkClr xmlns="" xmlns:ahyp="http://schemas.microsoft.com/office/drawing/2018/hyperlinkcolor" val="tx"/>
                    </a:ext>
                  </a:extLst>
                </a:hlinkClick>
              </a:rPr>
              <a:t>https</a:t>
            </a:r>
            <a:r>
              <a:rPr lang="en-US" dirty="0">
                <a:solidFill>
                  <a:schemeClr val="tx1"/>
                </a:solidFill>
                <a:hlinkClick r:id="rId4">
                  <a:extLst>
                    <a:ext uri="{A12FA001-AC4F-418D-AE19-62706E023703}">
                      <ahyp:hlinkClr xmlns="" xmlns:ahyp="http://schemas.microsoft.com/office/drawing/2018/hyperlinkcolor" val="tx"/>
                    </a:ext>
                  </a:extLst>
                </a:hlinkClick>
              </a:rPr>
              <a:t>://www.nadzeja.by/metody-lecheniya/kratk-istor-razv-refleksoter/</a:t>
            </a:r>
            <a:r>
              <a:rPr lang="kk-KZ" dirty="0">
                <a:solidFill>
                  <a:schemeClr val="tx1"/>
                </a:solidFill>
              </a:rPr>
              <a:t> </a:t>
            </a:r>
            <a:endParaRPr lang="kk-KZ" dirty="0" smtClean="0">
              <a:solidFill>
                <a:schemeClr val="tx1"/>
              </a:solidFill>
            </a:endParaRPr>
          </a:p>
          <a:p>
            <a:r>
              <a:rPr lang="en-US" dirty="0" smtClean="0">
                <a:solidFill>
                  <a:schemeClr val="tx1"/>
                </a:solidFill>
                <a:hlinkClick r:id="rId5"/>
              </a:rPr>
              <a:t>http://belousov.kz/tom1/t1_03.html</a:t>
            </a:r>
            <a:r>
              <a:rPr lang="kk-KZ" dirty="0" smtClean="0">
                <a:solidFill>
                  <a:schemeClr val="tx1"/>
                </a:solidFill>
              </a:rPr>
              <a:t> </a:t>
            </a:r>
            <a:r>
              <a:rPr lang="en-US" dirty="0" smtClean="0">
                <a:solidFill>
                  <a:schemeClr val="tx1"/>
                </a:solidFill>
              </a:rPr>
              <a:t> </a:t>
            </a:r>
          </a:p>
          <a:p>
            <a:r>
              <a:rPr lang="en-US" dirty="0" smtClean="0">
                <a:solidFill>
                  <a:schemeClr val="tx1"/>
                </a:solidFill>
                <a:hlinkClick r:id="rId6"/>
              </a:rPr>
              <a:t>https://lumos22.com/u-sin-5-elementov-numerologiya-u-sin/</a:t>
            </a:r>
            <a:r>
              <a:rPr lang="kk-KZ" dirty="0" smtClean="0">
                <a:solidFill>
                  <a:schemeClr val="tx1"/>
                </a:solidFill>
              </a:rPr>
              <a:t> </a:t>
            </a:r>
            <a:endParaRPr lang="en-US" dirty="0" smtClean="0">
              <a:solidFill>
                <a:schemeClr val="tx1"/>
              </a:solidFill>
            </a:endParaRPr>
          </a:p>
          <a:p>
            <a:r>
              <a:rPr lang="en-US" dirty="0" smtClean="0">
                <a:solidFill>
                  <a:schemeClr val="tx1"/>
                </a:solidFill>
                <a:hlinkClick r:id="rId7"/>
              </a:rPr>
              <a:t>https://www.prodolgoletie.ru/chto-takoe-teoriya-u-sin/</a:t>
            </a:r>
            <a:r>
              <a:rPr lang="kk-KZ" dirty="0" smtClean="0">
                <a:solidFill>
                  <a:schemeClr val="tx1"/>
                </a:solidFill>
              </a:rPr>
              <a:t> </a:t>
            </a:r>
            <a:endParaRPr lang="en-US" dirty="0" smtClean="0">
              <a:solidFill>
                <a:schemeClr val="tx1"/>
              </a:solidFill>
            </a:endParaRPr>
          </a:p>
          <a:p>
            <a:r>
              <a:rPr lang="en-US" dirty="0" smtClean="0">
                <a:solidFill>
                  <a:schemeClr val="tx1"/>
                </a:solidFill>
                <a:hlinkClick r:id="rId8"/>
              </a:rPr>
              <a:t>http://samsebegu.ru/u-sin-teoriya-pyati-elementov-v-nashej-zhizni/</a:t>
            </a:r>
            <a:r>
              <a:rPr lang="kk-KZ" dirty="0" smtClean="0">
                <a:solidFill>
                  <a:schemeClr val="tx1"/>
                </a:solidFill>
              </a:rPr>
              <a:t> </a:t>
            </a:r>
            <a:endParaRPr lang="en-US" dirty="0" smtClean="0">
              <a:solidFill>
                <a:schemeClr val="tx1"/>
              </a:solidFill>
            </a:endParaRPr>
          </a:p>
          <a:p>
            <a:r>
              <a:rPr lang="en-US" dirty="0" smtClean="0">
                <a:solidFill>
                  <a:schemeClr val="tx1"/>
                </a:solidFill>
                <a:hlinkClick r:id="rId9"/>
              </a:rPr>
              <a:t>https://triquetra.ru/chzhen-tszyu-i-iglorefleksoterapiya/chzhen-tszyu-terapiya-teoriya-i-praktika.html</a:t>
            </a:r>
            <a:r>
              <a:rPr lang="kk-KZ" dirty="0" smtClean="0">
                <a:solidFill>
                  <a:schemeClr val="tx1"/>
                </a:solidFill>
              </a:rPr>
              <a:t> </a:t>
            </a:r>
            <a:r>
              <a:rPr lang="en-US" dirty="0" smtClean="0">
                <a:solidFill>
                  <a:schemeClr val="tx1"/>
                </a:solidFill>
              </a:rPr>
              <a:t>  </a:t>
            </a:r>
          </a:p>
          <a:p>
            <a:r>
              <a:rPr lang="en-US" dirty="0" smtClean="0">
                <a:solidFill>
                  <a:schemeClr val="tx1"/>
                </a:solidFill>
                <a:hlinkClick r:id="rId10"/>
              </a:rPr>
              <a:t>https://tayniymir.com/fen-shuy/chem-yavlyaetsya-energiya-tsi-i-kak-vospolnit-eyo-nehvatku.html</a:t>
            </a:r>
            <a:r>
              <a:rPr lang="kk-KZ" dirty="0" smtClean="0">
                <a:solidFill>
                  <a:schemeClr val="tx1"/>
                </a:solidFill>
              </a:rPr>
              <a:t> </a:t>
            </a:r>
            <a:r>
              <a:rPr lang="en-US" dirty="0" smtClean="0">
                <a:solidFill>
                  <a:schemeClr val="tx1"/>
                </a:solidFill>
              </a:rPr>
              <a:t> </a:t>
            </a:r>
            <a:r>
              <a:rPr lang="kk-KZ" dirty="0" smtClean="0">
                <a:solidFill>
                  <a:schemeClr val="tx1"/>
                </a:solidFill>
              </a:rPr>
              <a:t> </a:t>
            </a:r>
            <a:endParaRPr lang="en-US" dirty="0" smtClean="0">
              <a:solidFill>
                <a:schemeClr val="tx1"/>
              </a:solidFill>
            </a:endParaRPr>
          </a:p>
          <a:p>
            <a:endParaRPr lang="ru-KZ" dirty="0">
              <a:solidFill>
                <a:schemeClr val="tx1"/>
              </a:solidFill>
            </a:endParaRPr>
          </a:p>
        </p:txBody>
      </p:sp>
    </p:spTree>
    <p:extLst>
      <p:ext uri="{BB962C8B-B14F-4D97-AF65-F5344CB8AC3E}">
        <p14:creationId xmlns:p14="http://schemas.microsoft.com/office/powerpoint/2010/main" val="3922051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3"/>
          <p:cNvGraphicFramePr>
            <a:graphicFrameLocks noChangeAspect="1"/>
          </p:cNvGraphicFramePr>
          <p:nvPr/>
        </p:nvGraphicFramePr>
        <p:xfrm>
          <a:off x="171450" y="285750"/>
          <a:ext cx="828675" cy="768350"/>
        </p:xfrm>
        <a:graphic>
          <a:graphicData uri="http://schemas.openxmlformats.org/presentationml/2006/ole">
            <mc:AlternateContent xmlns:mc="http://schemas.openxmlformats.org/markup-compatibility/2006">
              <mc:Choice xmlns:v="urn:schemas-microsoft-com:vml" Requires="v">
                <p:oleObj spid="_x0000_s7173" name="Точечный рисунок" r:id="rId3" imgW="4175238" imgH="3421677" progId="PBrush">
                  <p:embed/>
                </p:oleObj>
              </mc:Choice>
              <mc:Fallback>
                <p:oleObj name="Точечный рисунок" r:id="rId3" imgW="4175238" imgH="3421677" progId="PBrush">
                  <p:embed/>
                  <p:pic>
                    <p:nvPicPr>
                      <p:cNvPr id="921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85750"/>
                        <a:ext cx="828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oleObj>
              </mc:Fallback>
            </mc:AlternateContent>
          </a:graphicData>
        </a:graphic>
      </p:graphicFrame>
      <p:pic>
        <p:nvPicPr>
          <p:cNvPr id="9219" name="Рисунок 13" descr="membrana_plasmatica.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313" y="2500313"/>
            <a:ext cx="8286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H:\общая биология\клетка\рисунки\органеллы\мембрана\gap-junction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313" y="3648075"/>
            <a:ext cx="8286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H:\общая биология\клетка\рисунки\органеллы\мембрана\figure-03-2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50" y="1317625"/>
            <a:ext cx="6842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H:\общая биология\клетка\рисунки\органеллы\мембрана\endosymbiosis_c_la_78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313" y="4786313"/>
            <a:ext cx="8286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H:\общая биология\клетка\рисунки\органеллы\мембрана\biochemical_pathway_c_la_78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4313" y="5786438"/>
            <a:ext cx="8286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Прямоугольник 2"/>
          <p:cNvSpPr>
            <a:spLocks noChangeArrowheads="1"/>
          </p:cNvSpPr>
          <p:nvPr/>
        </p:nvSpPr>
        <p:spPr bwMode="auto">
          <a:xfrm>
            <a:off x="1311963" y="367963"/>
            <a:ext cx="7561262" cy="6032421"/>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kk-KZ" altLang="ru-RU" sz="2800" b="1" dirty="0">
                <a:solidFill>
                  <a:srgbClr val="C00000"/>
                </a:solidFill>
                <a:latin typeface="Times New Roman" pitchFamily="18" charset="0"/>
                <a:cs typeface="Times New Roman" pitchFamily="18" charset="0"/>
              </a:rPr>
              <a:t>Мембарана құрамындағы транспорттық жүйелер келесідей қызметтер атқарады</a:t>
            </a:r>
            <a:r>
              <a:rPr lang="kk-KZ" altLang="ru-RU" sz="2800" b="1" dirty="0" smtClean="0">
                <a:solidFill>
                  <a:srgbClr val="C00000"/>
                </a:solidFill>
                <a:latin typeface="Times New Roman" pitchFamily="18" charset="0"/>
                <a:cs typeface="Times New Roman" pitchFamily="18" charset="0"/>
              </a:rPr>
              <a:t>:</a:t>
            </a:r>
          </a:p>
          <a:p>
            <a:pPr algn="just" eaLnBrk="1" hangingPunct="1"/>
            <a:endParaRPr lang="kk-KZ" altLang="ru-RU" dirty="0" smtClean="0">
              <a:solidFill>
                <a:srgbClr val="C00000"/>
              </a:solidFill>
              <a:latin typeface="Times New Roman" pitchFamily="18" charset="0"/>
              <a:cs typeface="Times New Roman" pitchFamily="18" charset="0"/>
            </a:endParaRPr>
          </a:p>
          <a:p>
            <a:pPr algn="just" eaLnBrk="1" hangingPunct="1"/>
            <a:r>
              <a:rPr lang="kk-KZ" altLang="ru-RU" sz="2400" dirty="0" smtClean="0">
                <a:latin typeface="Times New Roman" pitchFamily="18" charset="0"/>
                <a:cs typeface="Times New Roman" pitchFamily="18" charset="0"/>
              </a:rPr>
              <a:t>1</a:t>
            </a:r>
            <a:r>
              <a:rPr lang="kk-KZ" altLang="ru-RU" sz="2400" dirty="0">
                <a:latin typeface="Times New Roman" pitchFamily="18" charset="0"/>
                <a:cs typeface="Times New Roman" pitchFamily="18" charset="0"/>
              </a:rPr>
              <a:t>. Клетканың көлемін реттейді, клетканың ішіндегі рН мағынасын және иондық құрамын бақылайды. Клетка ортанын рН мағынасы мен иондық құрамы ферменттердің активтілігі  қалыпты денгейде болу үшін өте манызды.</a:t>
            </a:r>
            <a:endParaRPr lang="ru-RU" altLang="ru-RU" sz="1600" dirty="0">
              <a:latin typeface="Times New Roman" pitchFamily="18" charset="0"/>
              <a:cs typeface="Times New Roman" pitchFamily="18" charset="0"/>
            </a:endParaRPr>
          </a:p>
          <a:p>
            <a:pPr algn="just" eaLnBrk="1" hangingPunct="1"/>
            <a:r>
              <a:rPr lang="kk-KZ" altLang="ru-RU" sz="2400" dirty="0">
                <a:latin typeface="Times New Roman" pitchFamily="18" charset="0"/>
                <a:cs typeface="Times New Roman" pitchFamily="18" charset="0"/>
              </a:rPr>
              <a:t>2. Клетканың ортасынан әртүрлі заттарды, химиялық энергия тасымалдаушыларды және жаңа  заттар түзілу үшін керек қосылыстарды, бөліп алады, клетканың ішінен уытты заттардың шығып кетуін </a:t>
            </a:r>
            <a:r>
              <a:rPr lang="kk-KZ" altLang="ru-RU" sz="2400" dirty="0" smtClean="0">
                <a:latin typeface="Times New Roman" pitchFamily="18" charset="0"/>
                <a:cs typeface="Times New Roman" pitchFamily="18" charset="0"/>
              </a:rPr>
              <a:t>қамтамасыздандырады</a:t>
            </a:r>
            <a:r>
              <a:rPr lang="kk-KZ" altLang="ru-RU" sz="2400" dirty="0">
                <a:latin typeface="Times New Roman" pitchFamily="18" charset="0"/>
                <a:cs typeface="Times New Roman" pitchFamily="18" charset="0"/>
              </a:rPr>
              <a:t>.</a:t>
            </a:r>
            <a:endParaRPr lang="ru-RU" altLang="ru-RU" sz="1600" dirty="0">
              <a:latin typeface="Times New Roman" pitchFamily="18" charset="0"/>
              <a:cs typeface="Times New Roman" pitchFamily="18" charset="0"/>
            </a:endParaRPr>
          </a:p>
          <a:p>
            <a:pPr algn="just" eaLnBrk="1" hangingPunct="1"/>
            <a:r>
              <a:rPr lang="kk-KZ" altLang="ru-RU" sz="2400" dirty="0">
                <a:latin typeface="Times New Roman" pitchFamily="18" charset="0"/>
                <a:cs typeface="Times New Roman" pitchFamily="18" charset="0"/>
              </a:rPr>
              <a:t>3. Иондық градиенті түзілуіне қатысады. Жұйке талшықтар мен бүлшық еттің қозғыштығың қалыпты денгейде үстап түру үшін  иондық градиенті өте </a:t>
            </a:r>
            <a:r>
              <a:rPr lang="kk-KZ" altLang="ru-RU" sz="2400" dirty="0" smtClean="0">
                <a:latin typeface="Times New Roman" pitchFamily="18" charset="0"/>
                <a:cs typeface="Times New Roman" pitchFamily="18" charset="0"/>
              </a:rPr>
              <a:t>қажет</a:t>
            </a:r>
            <a:endParaRPr lang="ru-RU" alt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1055655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332656"/>
            <a:ext cx="7992888"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lgn="just" eaLnBrk="1" hangingPunct="1">
              <a:buFont typeface="Arial" panose="020B0604020202020204" pitchFamily="34" charset="0"/>
              <a:buChar char="•"/>
            </a:pPr>
            <a:r>
              <a:rPr lang="kk-KZ" altLang="ru-RU" sz="2400" dirty="0" smtClean="0">
                <a:latin typeface="Times New Roman" pitchFamily="18" charset="0"/>
                <a:cs typeface="Times New Roman" pitchFamily="18" charset="0"/>
              </a:rPr>
              <a:t>Мембрананың липидтік қос қабаты арқылы заттардың көбісі өзі-өзінен өте алмайды. Мысалы,  полярлы заттардың көбісі мембрананың липидтік қос қабаты  арқылы өтпейтін себебі – мембрана липидтік қос қабаттын </a:t>
            </a:r>
            <a:r>
              <a:rPr lang="kk-KZ" altLang="ru-RU" sz="2400" b="1" i="1" dirty="0" smtClean="0">
                <a:latin typeface="Times New Roman" pitchFamily="18" charset="0"/>
                <a:cs typeface="Times New Roman" pitchFamily="18" charset="0"/>
              </a:rPr>
              <a:t>гидрофобты қасиеті</a:t>
            </a:r>
            <a:r>
              <a:rPr lang="kk-KZ" altLang="ru-RU" sz="2400" dirty="0" smtClean="0">
                <a:latin typeface="Times New Roman" pitchFamily="18" charset="0"/>
                <a:cs typeface="Times New Roman" pitchFamily="18" charset="0"/>
              </a:rPr>
              <a:t>. </a:t>
            </a:r>
          </a:p>
          <a:p>
            <a:pPr marL="342900" indent="-342900" algn="just" eaLnBrk="1" hangingPunct="1">
              <a:buFont typeface="Arial" panose="020B0604020202020204" pitchFamily="34" charset="0"/>
              <a:buChar char="•"/>
            </a:pPr>
            <a:r>
              <a:rPr lang="kk-KZ" altLang="ru-RU" sz="2400" dirty="0" smtClean="0">
                <a:latin typeface="Times New Roman" pitchFamily="18" charset="0"/>
                <a:cs typeface="Times New Roman" pitchFamily="18" charset="0"/>
              </a:rPr>
              <a:t>Мембрана арқылы заттардың транспорты ерекше механизмдердің көмегімен қамсыздандырылады. </a:t>
            </a:r>
            <a:endParaRPr lang="ru-RU" alt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89973864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4499</Words>
  <Application>Microsoft Office PowerPoint</Application>
  <PresentationFormat>Экран (4:3)</PresentationFormat>
  <Paragraphs>427</Paragraphs>
  <Slides>75</Slides>
  <Notes>2</Notes>
  <HiddenSlides>0</HiddenSlides>
  <MMClips>1</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2</vt:i4>
      </vt:variant>
      <vt:variant>
        <vt:lpstr>Заголовки слайдов</vt:lpstr>
      </vt:variant>
      <vt:variant>
        <vt:i4>75</vt:i4>
      </vt:variant>
    </vt:vector>
  </HeadingPairs>
  <TitlesOfParts>
    <vt:vector size="85" baseType="lpstr">
      <vt:lpstr>Arial</vt:lpstr>
      <vt:lpstr>Calibri</vt:lpstr>
      <vt:lpstr>Garamond</vt:lpstr>
      <vt:lpstr>Impact</vt:lpstr>
      <vt:lpstr>Monotype Sorts</vt:lpstr>
      <vt:lpstr>Times New Roman</vt:lpstr>
      <vt:lpstr>Wingdings</vt:lpstr>
      <vt:lpstr>Тема Office</vt:lpstr>
      <vt:lpstr>Точечный рисунок</vt:lpstr>
      <vt:lpstr>Формула</vt:lpstr>
      <vt:lpstr>Дәріс 3 Биомембрана арқылы заттардың тасымалдануы. Мембраналық потенциалдар өзгерісінің биофизикалық механизмдері. Биопотенциал және оны тіркеу әдістері. Биологиялық жүйелердің электрөткізгіштігі. Биологиялық активті нүктелер.</vt:lpstr>
      <vt:lpstr>Негізгі сұрақтар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Биоэлектрлік потенциалдар</vt:lpstr>
      <vt:lpstr>Презентация PowerPoint</vt:lpstr>
      <vt:lpstr>Презентация PowerPoint</vt:lpstr>
      <vt:lpstr>Әрекет потенциалы</vt:lpstr>
      <vt:lpstr>Мембранным потенциалом называется разность потенциалов между внутренней и наружной поверхностями мембраны.</vt:lpstr>
      <vt:lpstr>Потенциал покоя – стационарная разность электрических потенциалов, регистрируемых между внутренней и наружной поверхностями мембраны в невозбужденном состоянии.</vt:lpstr>
      <vt:lpstr>Тыныштық потенциалы</vt:lpstr>
      <vt:lpstr>Потенциал покоя</vt:lpstr>
      <vt:lpstr>Уравнение Нернста для потенциала покоя</vt:lpstr>
      <vt:lpstr>Отношение коэффициентов проницаемости для состояния покоя</vt:lpstr>
      <vt:lpstr>Потенциал действия</vt:lpstr>
      <vt:lpstr>Отношение коэффициентов проницаемости ионов  для фазы деполяризации</vt:lpstr>
      <vt:lpstr>Потенциал действия</vt:lpstr>
      <vt:lpstr>Уравнение Нернста для потенциала действия</vt:lpstr>
      <vt:lpstr>Уравнение Ходжкина-Хаксли, описывающее  мембранный потенциал,  который складывается из потенциала покоя и  потенциала действия</vt:lpstr>
      <vt:lpstr>Тыныштық және әрекет потенциалының салыстырмалы көрсеткіштері</vt:lpstr>
      <vt:lpstr>Биопотенциалдарды тіркеу әдістері</vt:lpstr>
      <vt:lpstr>Презентация PowerPoint</vt:lpstr>
      <vt:lpstr>Презентация PowerPoint</vt:lpstr>
      <vt:lpstr>Электрокардиография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Биологиялық активті нүктелер. Акупунктуара</vt:lpstr>
      <vt:lpstr>Презентация PowerPoint</vt:lpstr>
      <vt:lpstr>Пайдаланылған әдебиеттер:</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Биопотенциал.Биожүйелердің электр өрісі. Ұлпалар мен мүшелердің электрлік белсенділігі.</dc:title>
  <dc:creator>11111111</dc:creator>
  <cp:lastModifiedBy>Кулбаева Маржан</cp:lastModifiedBy>
  <cp:revision>74</cp:revision>
  <dcterms:created xsi:type="dcterms:W3CDTF">2015-10-27T06:19:09Z</dcterms:created>
  <dcterms:modified xsi:type="dcterms:W3CDTF">2025-01-19T14:02:58Z</dcterms:modified>
</cp:coreProperties>
</file>